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8" r:id="rId5"/>
    <p:sldId id="260" r:id="rId6"/>
    <p:sldId id="257" r:id="rId7"/>
    <p:sldId id="259" r:id="rId8"/>
    <p:sldId id="264" r:id="rId9"/>
    <p:sldId id="261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199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45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888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83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702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625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086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68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90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44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92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BC914-855F-44FD-884F-3E26504D1CA3}" type="datetimeFigureOut">
              <a:rPr lang="it-IT" smtClean="0"/>
              <a:pPr/>
              <a:t>09/07/2019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292AC-3FF3-49B4-BC51-584EC8D78A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170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amminodelleacque.wordpress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50851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Cammino delle Acque</a:t>
            </a:r>
            <a:br>
              <a:rPr lang="it-IT" sz="3600" dirty="0" smtClean="0"/>
            </a:br>
            <a:r>
              <a:rPr lang="it-IT" sz="3600" dirty="0" smtClean="0"/>
              <a:t>da Treviso ad </a:t>
            </a:r>
            <a:r>
              <a:rPr lang="it-IT" sz="3600" dirty="0" err="1" smtClean="0"/>
              <a:t>Aquileia</a:t>
            </a:r>
            <a:r>
              <a:rPr lang="it-IT" sz="3600" dirty="0" smtClean="0"/>
              <a:t/>
            </a:r>
            <a:br>
              <a:rPr lang="it-IT" sz="3600" dirty="0" smtClean="0"/>
            </a:br>
            <a:r>
              <a:rPr lang="it-IT" sz="2000" i="1" dirty="0" smtClean="0"/>
              <a:t>referente: </a:t>
            </a:r>
            <a:r>
              <a:rPr lang="it-IT" sz="2000" i="1" dirty="0" err="1" smtClean="0"/>
              <a:t>Raffaela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Mulato</a:t>
            </a:r>
            <a:endParaRPr lang="it-IT" sz="2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7083"/>
            <a:ext cx="3960440" cy="454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72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50851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Cammino delle Acque da Treviso ad </a:t>
            </a:r>
            <a:r>
              <a:rPr lang="it-IT" sz="3600" dirty="0" err="1" smtClean="0"/>
              <a:t>Aquileia</a:t>
            </a:r>
            <a:r>
              <a:rPr lang="it-IT" sz="3600" dirty="0" smtClean="0"/>
              <a:t> </a:t>
            </a:r>
            <a:br>
              <a:rPr lang="it-IT" sz="3600" dirty="0" smtClean="0"/>
            </a:br>
            <a:r>
              <a:rPr lang="it-IT" sz="3600" dirty="0" smtClean="0"/>
              <a:t>Logo elaborato da Davide </a:t>
            </a:r>
            <a:r>
              <a:rPr lang="it-IT" sz="3600" dirty="0" err="1" smtClean="0"/>
              <a:t>Michielon</a:t>
            </a:r>
            <a:r>
              <a:rPr lang="it-IT" sz="3600" dirty="0" smtClean="0"/>
              <a:t> 5 E</a:t>
            </a:r>
            <a:endParaRPr lang="it-IT" sz="3600" dirty="0"/>
          </a:p>
        </p:txBody>
      </p:sp>
      <p:pic>
        <p:nvPicPr>
          <p:cNvPr id="3" name="Picture 2" descr="C:\Users\raffaela\Downloads\Risorsa 4@100x-100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92696"/>
            <a:ext cx="3950208" cy="3941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272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it-IT" dirty="0" smtClean="0"/>
              <a:t>Gruppi di lavoro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5482952" cy="5400600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it-IT" sz="2800" b="1" dirty="0" smtClean="0"/>
              <a:t>Docenti ed ex studenti</a:t>
            </a:r>
            <a:r>
              <a:rPr lang="it-IT" sz="2800" dirty="0" smtClean="0"/>
              <a:t>: </a:t>
            </a:r>
            <a:endParaRPr lang="it-IT" sz="2800" dirty="0"/>
          </a:p>
          <a:p>
            <a:pPr lvl="0"/>
            <a:r>
              <a:rPr lang="it-IT" sz="2200" dirty="0"/>
              <a:t>Anna </a:t>
            </a:r>
            <a:r>
              <a:rPr lang="it-IT" sz="2200" dirty="0" err="1"/>
              <a:t>Gerhardinger</a:t>
            </a:r>
            <a:r>
              <a:rPr lang="it-IT" sz="2200" dirty="0"/>
              <a:t>, Leonardo Massi, Fortunata Conti - cartografia, ambiente, paesaggio </a:t>
            </a:r>
          </a:p>
          <a:p>
            <a:pPr lvl="0"/>
            <a:r>
              <a:rPr lang="it-IT" sz="2200" dirty="0"/>
              <a:t>Giovanni Roman - archeologia &amp; arte</a:t>
            </a:r>
          </a:p>
          <a:p>
            <a:pPr lvl="0"/>
            <a:r>
              <a:rPr lang="it-IT" sz="2200" dirty="0"/>
              <a:t>Sorrentino Rita - promozione &amp; marketing, enogastronomia, ricettività</a:t>
            </a:r>
          </a:p>
          <a:p>
            <a:pPr lvl="0"/>
            <a:r>
              <a:rPr lang="it-IT" sz="2200" dirty="0"/>
              <a:t>Alessandra </a:t>
            </a:r>
            <a:r>
              <a:rPr lang="it-IT" sz="2200" dirty="0" err="1"/>
              <a:t>Carniato</a:t>
            </a:r>
            <a:r>
              <a:rPr lang="it-IT" sz="2200" dirty="0"/>
              <a:t>, Simona </a:t>
            </a:r>
            <a:r>
              <a:rPr lang="it-IT" sz="2200" dirty="0" err="1"/>
              <a:t>Puleo</a:t>
            </a:r>
            <a:r>
              <a:rPr lang="it-IT" sz="2200" dirty="0"/>
              <a:t> - cammino, motricità, sport, salute 	</a:t>
            </a:r>
          </a:p>
          <a:p>
            <a:pPr lvl="0"/>
            <a:r>
              <a:rPr lang="it-IT" sz="2200" dirty="0"/>
              <a:t>Raffaela </a:t>
            </a:r>
            <a:r>
              <a:rPr lang="it-IT" sz="2200" dirty="0" err="1"/>
              <a:t>Mulato</a:t>
            </a:r>
            <a:r>
              <a:rPr lang="it-IT" sz="2200" dirty="0"/>
              <a:t> – coordinamento con Anna </a:t>
            </a:r>
            <a:r>
              <a:rPr lang="it-IT" sz="2200" dirty="0" err="1"/>
              <a:t>Gerhardinger</a:t>
            </a:r>
            <a:endParaRPr lang="it-IT" sz="2200" dirty="0"/>
          </a:p>
          <a:p>
            <a:pPr lvl="0"/>
            <a:r>
              <a:rPr lang="it-IT" sz="2200" dirty="0"/>
              <a:t>con la collaborazione di </a:t>
            </a:r>
            <a:r>
              <a:rPr lang="it-IT" sz="2200" dirty="0" smtClean="0"/>
              <a:t>prof. Giuliana </a:t>
            </a:r>
            <a:r>
              <a:rPr lang="it-IT" sz="2200" dirty="0"/>
              <a:t>Briziarelli, Simone Marconato, Andrea </a:t>
            </a:r>
            <a:r>
              <a:rPr lang="it-IT" sz="2200" dirty="0" err="1"/>
              <a:t>Schievene</a:t>
            </a:r>
            <a:r>
              <a:rPr lang="it-IT" sz="2200" dirty="0"/>
              <a:t>, Mirco Cresce (ex allievi Mazzotti</a:t>
            </a:r>
            <a:r>
              <a:rPr lang="it-IT" sz="2200" dirty="0" smtClean="0"/>
              <a:t>)</a:t>
            </a:r>
          </a:p>
          <a:p>
            <a:pPr marL="0" lvl="0" indent="0">
              <a:buNone/>
            </a:pPr>
            <a:r>
              <a:rPr lang="it-IT" sz="2800" b="1" dirty="0" smtClean="0"/>
              <a:t>Studenti</a:t>
            </a:r>
            <a:r>
              <a:rPr lang="it-IT" sz="2800" dirty="0" smtClean="0"/>
              <a:t>:</a:t>
            </a:r>
          </a:p>
          <a:p>
            <a:pPr marL="0" lvl="0" indent="0">
              <a:buNone/>
            </a:pPr>
            <a:r>
              <a:rPr lang="it-IT" sz="2000" dirty="0" smtClean="0"/>
              <a:t>Gruppo misto di studenti di classe 4^ e 5^ (20)</a:t>
            </a:r>
            <a:endParaRPr lang="it-IT" sz="2000" dirty="0"/>
          </a:p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39" y="4509120"/>
            <a:ext cx="2688889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628800"/>
            <a:ext cx="2007052" cy="267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86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it-IT" dirty="0" smtClean="0"/>
              <a:t>Obiettivi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4525963"/>
          </a:xfrm>
        </p:spPr>
        <p:txBody>
          <a:bodyPr>
            <a:normAutofit/>
          </a:bodyPr>
          <a:lstStyle/>
          <a:p>
            <a:r>
              <a:rPr lang="it-IT" sz="2400" dirty="0" smtClean="0"/>
              <a:t>Mettere </a:t>
            </a:r>
            <a:r>
              <a:rPr lang="it-IT" sz="2400" dirty="0"/>
              <a:t>in campo competenze e conoscenze </a:t>
            </a:r>
            <a:r>
              <a:rPr lang="it-IT" sz="2400" dirty="0" smtClean="0"/>
              <a:t>conseguite, </a:t>
            </a:r>
            <a:r>
              <a:rPr lang="it-IT" sz="2400" dirty="0"/>
              <a:t>pubblicizzando e gestendo un prodotto </a:t>
            </a:r>
            <a:r>
              <a:rPr lang="it-IT" sz="2400" dirty="0" smtClean="0"/>
              <a:t>turistico </a:t>
            </a:r>
            <a:r>
              <a:rPr lang="it-IT" sz="2400" dirty="0"/>
              <a:t>innovativo, effettivamente utilizzabile nel territorio, orientato ad un target</a:t>
            </a:r>
          </a:p>
          <a:p>
            <a:pPr lvl="0"/>
            <a:r>
              <a:rPr lang="it-IT" sz="2400" dirty="0"/>
              <a:t>Educare all’arte, all’ambiente e al paesaggio</a:t>
            </a:r>
          </a:p>
          <a:p>
            <a:pPr lvl="0"/>
            <a:r>
              <a:rPr lang="it-IT" sz="2400" dirty="0"/>
              <a:t>Valorizzare le risorse storiche, artistiche, culturali del territorio</a:t>
            </a:r>
          </a:p>
          <a:p>
            <a:r>
              <a:rPr lang="it-IT" sz="2400" dirty="0"/>
              <a:t>Utilizzare strumenti di indagine, elaborare e interpretare </a:t>
            </a:r>
            <a:r>
              <a:rPr lang="it-IT" sz="2400" dirty="0" smtClean="0"/>
              <a:t>informazioni </a:t>
            </a:r>
          </a:p>
          <a:p>
            <a:endParaRPr lang="it-IT" sz="2400" dirty="0"/>
          </a:p>
          <a:p>
            <a:endParaRPr lang="it-IT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509120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09120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73600" y="-13030200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37611"/>
            <a:ext cx="24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111" y="4537611"/>
            <a:ext cx="2688889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13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Attività svolte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>
              <a:lnSpc>
                <a:spcPct val="170000"/>
              </a:lnSpc>
            </a:pPr>
            <a:r>
              <a:rPr lang="it-IT" b="1" dirty="0" smtClean="0"/>
              <a:t>Incontri plenari di coordinamento e di gruppo tematico </a:t>
            </a:r>
            <a:r>
              <a:rPr lang="it-IT" dirty="0" smtClean="0"/>
              <a:t>(enogastronomia, ricettività, ambiente-natura-paesaggio, cartografia e fotografia, arte e spiritualità, motoria, web, comunicazione)</a:t>
            </a:r>
          </a:p>
          <a:p>
            <a:pPr lvl="0">
              <a:lnSpc>
                <a:spcPct val="170000"/>
              </a:lnSpc>
            </a:pPr>
            <a:r>
              <a:rPr lang="it-IT" b="1" dirty="0" smtClean="0"/>
              <a:t>Interviste</a:t>
            </a:r>
            <a:r>
              <a:rPr lang="it-IT" dirty="0" smtClean="0"/>
              <a:t> </a:t>
            </a:r>
            <a:r>
              <a:rPr lang="it-IT" dirty="0" err="1" smtClean="0"/>
              <a:t>stake</a:t>
            </a:r>
            <a:r>
              <a:rPr lang="it-IT" dirty="0" smtClean="0"/>
              <a:t> </a:t>
            </a:r>
            <a:r>
              <a:rPr lang="it-IT" dirty="0" err="1" smtClean="0"/>
              <a:t>holder</a:t>
            </a:r>
            <a:r>
              <a:rPr lang="it-IT" dirty="0" smtClean="0"/>
              <a:t>, esperti </a:t>
            </a:r>
            <a:endParaRPr lang="it-IT" dirty="0"/>
          </a:p>
          <a:p>
            <a:pPr lvl="0">
              <a:lnSpc>
                <a:spcPct val="170000"/>
              </a:lnSpc>
            </a:pPr>
            <a:r>
              <a:rPr lang="it-IT" b="1" dirty="0" smtClean="0"/>
              <a:t>Full </a:t>
            </a:r>
            <a:r>
              <a:rPr lang="it-IT" b="1" dirty="0"/>
              <a:t>immersion </a:t>
            </a:r>
            <a:r>
              <a:rPr lang="it-IT" dirty="0"/>
              <a:t>febbraio 2019 (settimana recupero / eccellenze)</a:t>
            </a:r>
          </a:p>
          <a:p>
            <a:pPr lvl="0">
              <a:lnSpc>
                <a:spcPct val="170000"/>
              </a:lnSpc>
            </a:pPr>
            <a:r>
              <a:rPr lang="it-IT" b="1" dirty="0" smtClean="0"/>
              <a:t>Cammino</a:t>
            </a:r>
            <a:r>
              <a:rPr lang="it-IT" dirty="0" smtClean="0"/>
              <a:t>: uscita </a:t>
            </a:r>
            <a:r>
              <a:rPr lang="it-IT" dirty="0"/>
              <a:t>nel territorio – ultima parte del Cammino da Concordia Sagittaria </a:t>
            </a:r>
            <a:r>
              <a:rPr lang="it-IT" dirty="0" smtClean="0"/>
              <a:t>ad </a:t>
            </a:r>
            <a:r>
              <a:rPr lang="it-IT" dirty="0"/>
              <a:t>Aquileia (entro maggio</a:t>
            </a:r>
            <a:r>
              <a:rPr lang="it-IT" dirty="0" smtClean="0"/>
              <a:t>) – </a:t>
            </a:r>
            <a:r>
              <a:rPr lang="it-IT" dirty="0" smtClean="0">
                <a:solidFill>
                  <a:srgbClr val="FF0000"/>
                </a:solidFill>
              </a:rPr>
              <a:t>non è stato possibile svolgere questa attività</a:t>
            </a:r>
          </a:p>
          <a:p>
            <a:pPr lvl="0">
              <a:lnSpc>
                <a:spcPct val="170000"/>
              </a:lnSpc>
            </a:pPr>
            <a:r>
              <a:rPr lang="it-IT" b="1" dirty="0" smtClean="0"/>
              <a:t>Realizzazione del prodotto turistico </a:t>
            </a:r>
            <a:r>
              <a:rPr lang="it-IT" dirty="0" smtClean="0"/>
              <a:t>(logo, mappe, logistica, informazioni sul percorso, segnalazione luoghi d’interesse, cartellonistica, logo, comunicazione e marketing) </a:t>
            </a:r>
          </a:p>
          <a:p>
            <a:pPr marL="0" lvl="0" indent="0">
              <a:lnSpc>
                <a:spcPct val="170000"/>
              </a:lnSpc>
              <a:buNone/>
            </a:pP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83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it-IT" dirty="0" smtClean="0"/>
              <a:t>Carta e tappe</a:t>
            </a:r>
            <a:endParaRPr lang="it-IT" dirty="0"/>
          </a:p>
        </p:txBody>
      </p:sp>
      <p:pic>
        <p:nvPicPr>
          <p:cNvPr id="4" name="Segnaposto contenuto 3" descr="treviso - aquileia mappa earth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7848872" cy="295232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790346"/>
              </p:ext>
            </p:extLst>
          </p:nvPr>
        </p:nvGraphicFramePr>
        <p:xfrm>
          <a:off x="683568" y="908720"/>
          <a:ext cx="7776864" cy="2682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2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3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300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 smtClean="0">
                          <a:effectLst/>
                        </a:rPr>
                        <a:t>Tappa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Percorso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Km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ore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9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1^ 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Da Treviso a Porte Grandi (Casale sul </a:t>
                      </a:r>
                      <a:r>
                        <a:rPr lang="it-IT" sz="1400" dirty="0" smtClean="0">
                          <a:effectLst/>
                        </a:rPr>
                        <a:t>Sile)</a:t>
                      </a:r>
                      <a:endParaRPr lang="it-IT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31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8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2^ 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Da Porte Grandi (Casale sul Sile) a Jesolo </a:t>
                      </a:r>
                      <a:r>
                        <a:rPr lang="it-IT" sz="1400" dirty="0" smtClean="0">
                          <a:effectLst/>
                        </a:rPr>
                        <a:t>Cortellazzo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29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7,30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3^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(traghetto Cortellazzo) da Eraclea Mare-Marango a Concordia </a:t>
                      </a:r>
                      <a:r>
                        <a:rPr lang="it-IT" sz="1400" dirty="0" smtClean="0">
                          <a:effectLst/>
                        </a:rPr>
                        <a:t>Sagittaria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36,5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9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4^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Da Concordia Sagittaria-Precenicco a </a:t>
                      </a:r>
                      <a:r>
                        <a:rPr lang="it-IT" sz="1400" dirty="0" smtClean="0">
                          <a:effectLst/>
                        </a:rPr>
                        <a:t>Carlino</a:t>
                      </a:r>
                      <a:endParaRPr lang="it-IT" sz="14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37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9,30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5^</a:t>
                      </a:r>
                      <a:endParaRPr lang="it-IT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Da Carlino ad </a:t>
                      </a:r>
                      <a:r>
                        <a:rPr lang="it-IT" sz="1400" dirty="0" smtClean="0">
                          <a:effectLst/>
                        </a:rPr>
                        <a:t>Aquileia</a:t>
                      </a:r>
                      <a:endParaRPr lang="it-IT" sz="14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24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6</a:t>
                      </a:r>
                      <a:endParaRPr lang="it-IT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60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</a:t>
            </a:r>
            <a:r>
              <a:rPr lang="it-IT" dirty="0" smtClean="0"/>
              <a:t>rima uscita</a:t>
            </a:r>
            <a:endParaRPr lang="it-I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5" r="6704"/>
          <a:stretch/>
        </p:blipFill>
        <p:spPr bwMode="auto">
          <a:xfrm>
            <a:off x="827584" y="1521048"/>
            <a:ext cx="3476997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3528392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6"/>
            <a:ext cx="3495556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04151"/>
            <a:ext cx="3538736" cy="236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74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prodotto turistico </a:t>
            </a:r>
            <a:br>
              <a:rPr lang="it-IT" dirty="0" smtClean="0"/>
            </a:br>
            <a:r>
              <a:rPr lang="it-IT" sz="2200" dirty="0" smtClean="0"/>
              <a:t>Prototipo prima tappa – sito web e mappa </a:t>
            </a:r>
            <a:r>
              <a:rPr lang="it-IT" sz="2200" dirty="0" err="1" smtClean="0"/>
              <a:t>georeferenziata</a:t>
            </a:r>
            <a:endParaRPr lang="it-IT" sz="2200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 smtClean="0">
              <a:hlinkClick r:id="rId2"/>
            </a:endParaRPr>
          </a:p>
          <a:p>
            <a:endParaRPr lang="it-IT" dirty="0" smtClean="0">
              <a:hlinkClick r:id="rId2"/>
            </a:endParaRPr>
          </a:p>
          <a:p>
            <a:endParaRPr lang="it-IT" dirty="0" smtClean="0">
              <a:hlinkClick r:id="rId2"/>
            </a:endParaRPr>
          </a:p>
          <a:p>
            <a:endParaRPr lang="it-IT" dirty="0" smtClean="0">
              <a:hlinkClick r:id="rId2"/>
            </a:endParaRPr>
          </a:p>
          <a:p>
            <a:endParaRPr lang="it-IT" dirty="0" smtClean="0">
              <a:hlinkClick r:id="rId2"/>
            </a:endParaRPr>
          </a:p>
          <a:p>
            <a:endParaRPr lang="it-IT" dirty="0" smtClean="0">
              <a:hlinkClick r:id="rId2"/>
            </a:endParaRPr>
          </a:p>
          <a:p>
            <a:r>
              <a:rPr lang="it-IT" dirty="0" smtClean="0">
                <a:hlinkClick r:id="rId2"/>
              </a:rPr>
              <a:t>https://camminodelleacque.wordpress.com/</a:t>
            </a: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7" name="Picture 2" descr="C:\Users\raffaela\Downloads\Risorsa 4@100x-100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628800"/>
            <a:ext cx="2582056" cy="2576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Collaborazioni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/>
              <a:t>Soggetti partecipanti:</a:t>
            </a:r>
            <a:endParaRPr lang="it-IT" dirty="0"/>
          </a:p>
          <a:p>
            <a:pPr lvl="0"/>
            <a:r>
              <a:rPr lang="it-IT" dirty="0"/>
              <a:t>Comuni interessati dal percorso</a:t>
            </a:r>
          </a:p>
          <a:p>
            <a:pPr marL="0" lvl="0" indent="0">
              <a:buNone/>
            </a:pPr>
            <a:endParaRPr lang="it-IT" dirty="0"/>
          </a:p>
          <a:p>
            <a:r>
              <a:rPr lang="it-IT" b="1" dirty="0"/>
              <a:t>Collaborazioni:</a:t>
            </a:r>
            <a:endParaRPr lang="it-IT" dirty="0"/>
          </a:p>
          <a:p>
            <a:pPr lvl="0"/>
            <a:r>
              <a:rPr lang="it-IT" dirty="0"/>
              <a:t>Fondazione Benetton Studi Ricerche (cartografia)</a:t>
            </a:r>
          </a:p>
          <a:p>
            <a:pPr lvl="0"/>
            <a:r>
              <a:rPr lang="it-IT" dirty="0"/>
              <a:t>Musei del territorio</a:t>
            </a:r>
          </a:p>
          <a:p>
            <a:pPr lvl="0"/>
            <a:r>
              <a:rPr lang="it-IT" dirty="0"/>
              <a:t>Sile Oasi d’Acque e Sapori (consorzio di Comuni)</a:t>
            </a:r>
          </a:p>
          <a:p>
            <a:pPr lvl="0"/>
            <a:r>
              <a:rPr lang="it-IT" dirty="0"/>
              <a:t>Ente parco Sile</a:t>
            </a:r>
          </a:p>
          <a:p>
            <a:pPr lvl="0"/>
            <a:r>
              <a:rPr lang="it-IT" dirty="0" smtClean="0"/>
              <a:t>Associazione Il pendolino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47492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325</Words>
  <Application>Microsoft Office PowerPoint</Application>
  <PresentationFormat>Presentazione su schermo (4:3)</PresentationFormat>
  <Paragraphs>68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Tema di Office</vt:lpstr>
      <vt:lpstr>Cammino delle Acque da Treviso ad Aquileia referente: Raffaela Mulato</vt:lpstr>
      <vt:lpstr>Cammino delle Acque da Treviso ad Aquileia  Logo elaborato da Davide Michielon 5 E</vt:lpstr>
      <vt:lpstr>Gruppi di lavoro</vt:lpstr>
      <vt:lpstr>Obiettivi </vt:lpstr>
      <vt:lpstr>Attività svolte</vt:lpstr>
      <vt:lpstr>Carta e tappe</vt:lpstr>
      <vt:lpstr>Prima uscita</vt:lpstr>
      <vt:lpstr>Il prodotto turistico  Prototipo prima tappa – sito web e mappa georeferenziata</vt:lpstr>
      <vt:lpstr>Collaborazioni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Cammino delle Acque da Treviso ad Aquileia</dc:title>
  <dc:creator>Utente</dc:creator>
  <cp:lastModifiedBy>Commissione</cp:lastModifiedBy>
  <cp:revision>12</cp:revision>
  <dcterms:created xsi:type="dcterms:W3CDTF">2018-10-16T08:52:40Z</dcterms:created>
  <dcterms:modified xsi:type="dcterms:W3CDTF">2019-07-09T12:31:29Z</dcterms:modified>
</cp:coreProperties>
</file>