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63" r:id="rId5"/>
    <p:sldId id="268" r:id="rId6"/>
    <p:sldId id="267" r:id="rId7"/>
    <p:sldId id="269" r:id="rId8"/>
    <p:sldId id="270" r:id="rId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EBB"/>
    <a:srgbClr val="FFCCCC"/>
    <a:srgbClr val="FF99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69FBBB9-BB07-482E-B998-E6258F61CF96}" type="datetimeFigureOut">
              <a:rPr lang="it-IT" smtClean="0"/>
              <a:pPr/>
              <a:t>09/07/2019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6E2E3D4-689D-4B2D-8FDF-823D2844FD36}"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9FBBB9-BB07-482E-B998-E6258F61CF96}" type="datetimeFigureOut">
              <a:rPr lang="it-IT" smtClean="0"/>
              <a:pPr/>
              <a:t>09/07/2019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E2E3D4-689D-4B2D-8FDF-823D2844FD36}"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Nuova%20cartella/ultimivolantini/Volantino%20ING%20-%2025.05.pdf" TargetMode="External"/><Relationship Id="rId7" Type="http://schemas.openxmlformats.org/officeDocument/2006/relationships/image" Target="../media/image1.png"/><Relationship Id="rId2" Type="http://schemas.openxmlformats.org/officeDocument/2006/relationships/hyperlink" Target="Nuova%20cartella/ultimivolantini/Volantino%20ITA%20-%2025.05.pdf" TargetMode="External"/><Relationship Id="rId1" Type="http://schemas.openxmlformats.org/officeDocument/2006/relationships/slideLayout" Target="../slideLayouts/slideLayout1.xml"/><Relationship Id="rId6" Type="http://schemas.openxmlformats.org/officeDocument/2006/relationships/hyperlink" Target="Nuova%20cartella/ultimivolantini/Volantino%20SPA%20-%2025.05.pdf" TargetMode="External"/><Relationship Id="rId5" Type="http://schemas.openxmlformats.org/officeDocument/2006/relationships/hyperlink" Target="Nuova%20cartella/ultimivolantini/Volantino%20TED%20-%2025.05.pdf" TargetMode="External"/><Relationship Id="rId4" Type="http://schemas.openxmlformats.org/officeDocument/2006/relationships/hyperlink" Target="Nuova%20cartella/ultimivolantini/Volantino%20FRA%20-%2025.05.pdf"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Nuova%20cartella/Credenziale%20italiano-OK%2024%20maggio%20pdf.pdf" TargetMode="External"/><Relationship Id="rId7" Type="http://schemas.openxmlformats.org/officeDocument/2006/relationships/hyperlink" Target="Nuova%20cartella/Credenziale%20spagnolo-24%20maggio%20pdf.pdf"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Nuova%20cartella/Credenziale%20tedesco%2024%20maggio%20pdf.pdf" TargetMode="External"/><Relationship Id="rId5" Type="http://schemas.openxmlformats.org/officeDocument/2006/relationships/hyperlink" Target="Nuova%20cartella/Credenziale%20francese-OK%2024%20maggio%20pdf%20.pdf" TargetMode="External"/><Relationship Id="rId4" Type="http://schemas.openxmlformats.org/officeDocument/2006/relationships/hyperlink" Target="Nuova%20cartella/Credenziale%20inglese%20OK-24%20Maggio.pdf"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Nuova%20cartella/capitolo%20di%20san%20nicol&#242;%20(1).bmp" TargetMode="External"/><Relationship Id="rId13" Type="http://schemas.openxmlformats.org/officeDocument/2006/relationships/hyperlink" Target="Nuova%20cartella/Chiesa%20Santa%20Caterina%20001.bmp" TargetMode="External"/><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hyperlink" Target="Nuova%20cartella/chiesa%20di%20san%20francesco%20(1).bmp"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hyperlink" Target="Nuova%20cartella/santa%20lucia%20(1).bmp" TargetMode="External"/><Relationship Id="rId5" Type="http://schemas.openxmlformats.org/officeDocument/2006/relationships/image" Target="../media/image8.png"/><Relationship Id="rId10" Type="http://schemas.openxmlformats.org/officeDocument/2006/relationships/hyperlink" Target="Nuova%20cartella/museo%20diocesano%20(1).bmp" TargetMode="External"/><Relationship Id="rId4" Type="http://schemas.openxmlformats.org/officeDocument/2006/relationships/image" Target="../media/image7.png"/><Relationship Id="rId9" Type="http://schemas.openxmlformats.org/officeDocument/2006/relationships/hyperlink" Target="Nuova%20cartella/chiesa%20san%20nicol&#242;%20(1).bmp"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36512" y="0"/>
            <a:ext cx="1368152" cy="6858000"/>
          </a:xfrm>
          <a:prstGeom prst="rect">
            <a:avLst/>
          </a:prstGeom>
          <a:solidFill>
            <a:srgbClr val="F79EB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1331640" y="0"/>
            <a:ext cx="7812360" cy="6858000"/>
          </a:xfrm>
          <a:solidFill>
            <a:schemeClr val="tx1">
              <a:lumMod val="65000"/>
              <a:lumOff val="35000"/>
            </a:schemeClr>
          </a:solidFill>
        </p:spPr>
        <p:txBody>
          <a:bodyPr>
            <a:normAutofit/>
          </a:bodyPr>
          <a:lstStyle/>
          <a:p>
            <a:endParaRPr lang="it-IT" sz="3400" dirty="0" smtClean="0">
              <a:solidFill>
                <a:schemeClr val="accent2">
                  <a:lumMod val="40000"/>
                  <a:lumOff val="60000"/>
                </a:schemeClr>
              </a:solidFill>
            </a:endParaRPr>
          </a:p>
          <a:p>
            <a:endParaRPr lang="it-IT" sz="3400" dirty="0">
              <a:solidFill>
                <a:schemeClr val="accent2">
                  <a:lumMod val="40000"/>
                  <a:lumOff val="60000"/>
                </a:schemeClr>
              </a:solidFill>
            </a:endParaRPr>
          </a:p>
          <a:p>
            <a:endParaRPr lang="it-IT" sz="3400" dirty="0">
              <a:solidFill>
                <a:schemeClr val="accent2">
                  <a:lumMod val="40000"/>
                  <a:lumOff val="60000"/>
                </a:schemeClr>
              </a:solidFill>
            </a:endParaRPr>
          </a:p>
          <a:p>
            <a:r>
              <a:rPr lang="it-IT" sz="5200" dirty="0" smtClean="0">
                <a:solidFill>
                  <a:schemeClr val="accent2">
                    <a:lumMod val="20000"/>
                    <a:lumOff val="80000"/>
                  </a:schemeClr>
                </a:solidFill>
              </a:rPr>
              <a:t>Con gli occhiali di Tomaso</a:t>
            </a:r>
          </a:p>
          <a:p>
            <a:r>
              <a:rPr lang="it-IT" sz="2000" i="1" dirty="0" smtClean="0">
                <a:solidFill>
                  <a:schemeClr val="accent2">
                    <a:lumMod val="20000"/>
                    <a:lumOff val="80000"/>
                  </a:schemeClr>
                </a:solidFill>
              </a:rPr>
              <a:t>Referente </a:t>
            </a:r>
            <a:r>
              <a:rPr lang="it-IT" sz="2000" i="1" dirty="0" err="1" smtClean="0">
                <a:solidFill>
                  <a:schemeClr val="accent2">
                    <a:lumMod val="20000"/>
                    <a:lumOff val="80000"/>
                  </a:schemeClr>
                </a:solidFill>
              </a:rPr>
              <a:t>Raffaela</a:t>
            </a:r>
            <a:r>
              <a:rPr lang="it-IT" sz="2000" i="1" dirty="0" smtClean="0">
                <a:solidFill>
                  <a:schemeClr val="accent2">
                    <a:lumMod val="20000"/>
                    <a:lumOff val="80000"/>
                  </a:schemeClr>
                </a:solidFill>
              </a:rPr>
              <a:t> </a:t>
            </a:r>
            <a:r>
              <a:rPr lang="it-IT" sz="2000" i="1" dirty="0" err="1" smtClean="0">
                <a:solidFill>
                  <a:schemeClr val="accent2">
                    <a:lumMod val="20000"/>
                    <a:lumOff val="80000"/>
                  </a:schemeClr>
                </a:solidFill>
              </a:rPr>
              <a:t>Mulato</a:t>
            </a:r>
            <a:endParaRPr lang="it-IT" sz="2000" i="1" dirty="0" smtClean="0">
              <a:solidFill>
                <a:schemeClr val="accent2">
                  <a:lumMod val="20000"/>
                  <a:lumOff val="80000"/>
                </a:schemeClr>
              </a:solidFill>
            </a:endParaRPr>
          </a:p>
          <a:p>
            <a:endParaRPr lang="it-IT" sz="2000" i="1" dirty="0" smtClean="0">
              <a:solidFill>
                <a:schemeClr val="accent2">
                  <a:lumMod val="20000"/>
                  <a:lumOff val="80000"/>
                </a:schemeClr>
              </a:solidFill>
            </a:endParaRPr>
          </a:p>
          <a:p>
            <a:endParaRPr lang="it-IT" sz="2000" i="1" dirty="0">
              <a:solidFill>
                <a:schemeClr val="accent2">
                  <a:lumMod val="20000"/>
                  <a:lumOff val="80000"/>
                </a:schemeClr>
              </a:solidFill>
            </a:endParaRPr>
          </a:p>
        </p:txBody>
      </p:sp>
      <p:sp>
        <p:nvSpPr>
          <p:cNvPr id="2" name="Titolo 1"/>
          <p:cNvSpPr>
            <a:spLocks noGrp="1"/>
          </p:cNvSpPr>
          <p:nvPr>
            <p:ph type="ctrTitle"/>
          </p:nvPr>
        </p:nvSpPr>
        <p:spPr>
          <a:xfrm>
            <a:off x="-36512" y="4437112"/>
            <a:ext cx="1367136" cy="661407"/>
          </a:xfrm>
          <a:solidFill>
            <a:schemeClr val="tx1">
              <a:lumMod val="65000"/>
              <a:lumOff val="35000"/>
            </a:schemeClr>
          </a:solidFill>
        </p:spPr>
        <p:txBody>
          <a:bodyPr>
            <a:normAutofit/>
          </a:bodyPr>
          <a:lstStyle/>
          <a:p>
            <a:pPr algn="r"/>
            <a:r>
              <a:rPr lang="it-IT" sz="1600" b="1" dirty="0" smtClean="0">
                <a:solidFill>
                  <a:schemeClr val="accent2">
                    <a:lumMod val="20000"/>
                    <a:lumOff val="80000"/>
                  </a:schemeClr>
                </a:solidFill>
              </a:rPr>
              <a:t>Il progetto</a:t>
            </a:r>
            <a:endParaRPr lang="it-IT" sz="1600" b="1" dirty="0">
              <a:solidFill>
                <a:schemeClr val="accent2">
                  <a:lumMod val="20000"/>
                  <a:lumOff val="80000"/>
                </a:schemeClr>
              </a:solidFill>
            </a:endParaRPr>
          </a:p>
        </p:txBody>
      </p:sp>
      <p:sp>
        <p:nvSpPr>
          <p:cNvPr id="8" name="Rettangolo 7"/>
          <p:cNvSpPr/>
          <p:nvPr/>
        </p:nvSpPr>
        <p:spPr>
          <a:xfrm>
            <a:off x="1907704" y="3573016"/>
            <a:ext cx="6336704" cy="23393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i="1" dirty="0" smtClean="0">
                <a:solidFill>
                  <a:schemeClr val="accent2">
                    <a:lumMod val="20000"/>
                    <a:lumOff val="80000"/>
                  </a:schemeClr>
                </a:solidFill>
              </a:rPr>
              <a:t>“Con gli Occhiali di Tomaso” </a:t>
            </a:r>
            <a:r>
              <a:rPr lang="it-IT" sz="2000" dirty="0" smtClean="0">
                <a:solidFill>
                  <a:schemeClr val="accent2">
                    <a:lumMod val="20000"/>
                    <a:lumOff val="80000"/>
                  </a:schemeClr>
                </a:solidFill>
              </a:rPr>
              <a:t>è un progetto nato da un gruppo di studenti dell’ITST “G. Mazzotti” (Treviso) con lo scopo di promuovere la  nostra  città attraverso un itinerario storico alla scoperta delle opere di Tomaso da Modena, conservate in varie chiese e musei.</a:t>
            </a:r>
          </a:p>
          <a:p>
            <a:endParaRPr lang="it-IT" sz="2000" dirty="0">
              <a:solidFill>
                <a:schemeClr val="accent2">
                  <a:lumMod val="20000"/>
                  <a:lumOff val="80000"/>
                </a:schemeClr>
              </a:solidFill>
            </a:endParaRPr>
          </a:p>
          <a:p>
            <a:endParaRPr lang="it-IT" sz="2000" dirty="0" smtClean="0">
              <a:solidFill>
                <a:schemeClr val="accent2">
                  <a:lumMod val="20000"/>
                  <a:lumOff val="80000"/>
                </a:schemeClr>
              </a:solidFill>
            </a:endParaRPr>
          </a:p>
          <a:p>
            <a:r>
              <a:rPr lang="it-IT" i="1" dirty="0" smtClean="0">
                <a:solidFill>
                  <a:schemeClr val="accent2">
                    <a:lumMod val="20000"/>
                    <a:lumOff val="80000"/>
                  </a:schemeClr>
                </a:solidFill>
              </a:rPr>
              <a:t>Flyer in </a:t>
            </a:r>
            <a:r>
              <a:rPr lang="it-IT" i="1" dirty="0" smtClean="0">
                <a:solidFill>
                  <a:schemeClr val="accent2">
                    <a:lumMod val="20000"/>
                    <a:lumOff val="80000"/>
                  </a:schemeClr>
                </a:solidFill>
                <a:hlinkClick r:id="rId2" action="ppaction://hlinkfile"/>
              </a:rPr>
              <a:t>italiano, </a:t>
            </a:r>
            <a:r>
              <a:rPr lang="it-IT" i="1" dirty="0" smtClean="0">
                <a:solidFill>
                  <a:schemeClr val="accent2">
                    <a:lumMod val="20000"/>
                    <a:lumOff val="80000"/>
                  </a:schemeClr>
                </a:solidFill>
                <a:hlinkClick r:id="rId3" action="ppaction://hlinkfile"/>
              </a:rPr>
              <a:t>inglese, </a:t>
            </a:r>
            <a:r>
              <a:rPr lang="it-IT" i="1" dirty="0" smtClean="0">
                <a:solidFill>
                  <a:schemeClr val="accent2">
                    <a:lumMod val="20000"/>
                    <a:lumOff val="80000"/>
                  </a:schemeClr>
                </a:solidFill>
                <a:hlinkClick r:id="rId4" action="ppaction://hlinkfile"/>
              </a:rPr>
              <a:t>francese, </a:t>
            </a:r>
            <a:r>
              <a:rPr lang="it-IT" i="1" dirty="0" smtClean="0">
                <a:solidFill>
                  <a:schemeClr val="accent2">
                    <a:lumMod val="20000"/>
                    <a:lumOff val="80000"/>
                  </a:schemeClr>
                </a:solidFill>
                <a:hlinkClick r:id="rId5" action="ppaction://hlinkfile"/>
              </a:rPr>
              <a:t>tedesco</a:t>
            </a:r>
            <a:r>
              <a:rPr lang="it-IT" i="1" dirty="0" smtClean="0">
                <a:solidFill>
                  <a:schemeClr val="accent2">
                    <a:lumMod val="20000"/>
                    <a:lumOff val="80000"/>
                  </a:schemeClr>
                </a:solidFill>
              </a:rPr>
              <a:t>, </a:t>
            </a:r>
            <a:r>
              <a:rPr lang="it-IT" i="1" dirty="0" smtClean="0">
                <a:solidFill>
                  <a:schemeClr val="accent2">
                    <a:lumMod val="20000"/>
                    <a:lumOff val="80000"/>
                  </a:schemeClr>
                </a:solidFill>
                <a:hlinkClick r:id="rId6" action="ppaction://hlinkfile"/>
              </a:rPr>
              <a:t>spagnolo</a:t>
            </a:r>
            <a:endParaRPr lang="it-IT" i="1" dirty="0">
              <a:solidFill>
                <a:schemeClr val="accent2">
                  <a:lumMod val="20000"/>
                  <a:lumOff val="80000"/>
                </a:schemeClr>
              </a:solidFill>
            </a:endParaRPr>
          </a:p>
        </p:txBody>
      </p:sp>
      <p:pic>
        <p:nvPicPr>
          <p:cNvPr id="1029" name="Picture 5"/>
          <p:cNvPicPr>
            <a:picLocks noChangeAspect="1" noChangeArrowheads="1"/>
          </p:cNvPicPr>
          <p:nvPr/>
        </p:nvPicPr>
        <p:blipFill>
          <a:blip r:embed="rId7" cstate="print"/>
          <a:srcRect/>
          <a:stretch>
            <a:fillRect/>
          </a:stretch>
        </p:blipFill>
        <p:spPr bwMode="auto">
          <a:xfrm>
            <a:off x="-1016" y="6430587"/>
            <a:ext cx="1331640" cy="454797"/>
          </a:xfrm>
          <a:prstGeom prst="rect">
            <a:avLst/>
          </a:prstGeom>
          <a:noFill/>
          <a:ln w="9525">
            <a:noFill/>
            <a:miter lim="800000"/>
            <a:headEnd/>
            <a:tailEnd/>
          </a:ln>
        </p:spPr>
      </p:pic>
      <p:pic>
        <p:nvPicPr>
          <p:cNvPr id="9" name="Picture 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3385" b="20714"/>
          <a:stretch/>
        </p:blipFill>
        <p:spPr bwMode="auto">
          <a:xfrm>
            <a:off x="35496" y="1046339"/>
            <a:ext cx="1224136" cy="2238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36512" y="0"/>
            <a:ext cx="1368152" cy="6858000"/>
          </a:xfrm>
          <a:prstGeom prst="rect">
            <a:avLst/>
          </a:prstGeom>
          <a:solidFill>
            <a:srgbClr val="F79EB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1331640" y="0"/>
            <a:ext cx="7812360" cy="6858000"/>
          </a:xfrm>
          <a:solidFill>
            <a:schemeClr val="tx1">
              <a:lumMod val="65000"/>
              <a:lumOff val="35000"/>
            </a:schemeClr>
          </a:solidFill>
        </p:spPr>
        <p:txBody>
          <a:bodyPr>
            <a:normAutofit/>
          </a:bodyPr>
          <a:lstStyle/>
          <a:p>
            <a:endParaRPr lang="it-IT" sz="3400" dirty="0" smtClean="0">
              <a:solidFill>
                <a:schemeClr val="accent2">
                  <a:lumMod val="40000"/>
                  <a:lumOff val="60000"/>
                </a:schemeClr>
              </a:solidFill>
            </a:endParaRPr>
          </a:p>
          <a:p>
            <a:endParaRPr lang="it-IT" sz="3400" dirty="0">
              <a:solidFill>
                <a:schemeClr val="accent2">
                  <a:lumMod val="40000"/>
                  <a:lumOff val="60000"/>
                </a:schemeClr>
              </a:solidFill>
            </a:endParaRPr>
          </a:p>
          <a:p>
            <a:endParaRPr lang="it-IT" sz="3400" dirty="0">
              <a:solidFill>
                <a:schemeClr val="accent2">
                  <a:lumMod val="40000"/>
                  <a:lumOff val="60000"/>
                </a:schemeClr>
              </a:solidFill>
            </a:endParaRPr>
          </a:p>
        </p:txBody>
      </p:sp>
      <p:pic>
        <p:nvPicPr>
          <p:cNvPr id="1026" name="Picture 2"/>
          <p:cNvPicPr>
            <a:picLocks noChangeAspect="1" noChangeArrowheads="1"/>
          </p:cNvPicPr>
          <p:nvPr/>
        </p:nvPicPr>
        <p:blipFill>
          <a:blip r:embed="rId2" cstate="print"/>
          <a:srcRect/>
          <a:stretch>
            <a:fillRect/>
          </a:stretch>
        </p:blipFill>
        <p:spPr bwMode="auto">
          <a:xfrm rot="16200000">
            <a:off x="-343912" y="1781427"/>
            <a:ext cx="2012187" cy="1182377"/>
          </a:xfrm>
          <a:prstGeom prst="rect">
            <a:avLst/>
          </a:prstGeom>
          <a:noFill/>
          <a:ln w="9525">
            <a:noFill/>
            <a:miter lim="800000"/>
            <a:headEnd/>
            <a:tailEnd/>
          </a:ln>
        </p:spPr>
      </p:pic>
      <p:sp>
        <p:nvSpPr>
          <p:cNvPr id="2" name="Titolo 1"/>
          <p:cNvSpPr>
            <a:spLocks noGrp="1"/>
          </p:cNvSpPr>
          <p:nvPr>
            <p:ph type="ctrTitle"/>
          </p:nvPr>
        </p:nvSpPr>
        <p:spPr>
          <a:xfrm>
            <a:off x="-36512" y="4437112"/>
            <a:ext cx="1367136" cy="661407"/>
          </a:xfrm>
          <a:solidFill>
            <a:schemeClr val="tx1">
              <a:lumMod val="65000"/>
              <a:lumOff val="35000"/>
            </a:schemeClr>
          </a:solidFill>
        </p:spPr>
        <p:txBody>
          <a:bodyPr>
            <a:normAutofit/>
          </a:bodyPr>
          <a:lstStyle/>
          <a:p>
            <a:pPr algn="r"/>
            <a:r>
              <a:rPr lang="it-IT" sz="1600" b="1" dirty="0" smtClean="0">
                <a:solidFill>
                  <a:schemeClr val="accent2">
                    <a:lumMod val="40000"/>
                    <a:lumOff val="60000"/>
                  </a:schemeClr>
                </a:solidFill>
              </a:rPr>
              <a:t>Il progetto</a:t>
            </a:r>
            <a:endParaRPr lang="it-IT" sz="1600" b="1" dirty="0">
              <a:solidFill>
                <a:schemeClr val="accent2">
                  <a:lumMod val="40000"/>
                  <a:lumOff val="60000"/>
                </a:schemeClr>
              </a:solidFill>
            </a:endParaRPr>
          </a:p>
        </p:txBody>
      </p:sp>
      <p:sp>
        <p:nvSpPr>
          <p:cNvPr id="8" name="Rettangolo 7"/>
          <p:cNvSpPr/>
          <p:nvPr/>
        </p:nvSpPr>
        <p:spPr>
          <a:xfrm>
            <a:off x="1907704" y="620688"/>
            <a:ext cx="6336704" cy="58326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sz="2200" b="1" dirty="0" smtClean="0"/>
          </a:p>
          <a:p>
            <a:endParaRPr lang="it-IT" sz="2200" b="1" dirty="0"/>
          </a:p>
          <a:p>
            <a:endParaRPr lang="it-IT" sz="2200" b="1" dirty="0" smtClean="0"/>
          </a:p>
          <a:p>
            <a:r>
              <a:rPr lang="it-IT" sz="2000" b="1" dirty="0" smtClean="0">
                <a:solidFill>
                  <a:schemeClr val="accent2">
                    <a:lumMod val="20000"/>
                    <a:lumOff val="80000"/>
                  </a:schemeClr>
                </a:solidFill>
              </a:rPr>
              <a:t>Destinatari</a:t>
            </a:r>
            <a:endParaRPr lang="it-IT" sz="2000" dirty="0">
              <a:solidFill>
                <a:schemeClr val="accent2">
                  <a:lumMod val="20000"/>
                  <a:lumOff val="80000"/>
                </a:schemeClr>
              </a:solidFill>
            </a:endParaRPr>
          </a:p>
          <a:p>
            <a:pPr marL="342900" indent="-342900">
              <a:buFont typeface="Arial" pitchFamily="34" charset="0"/>
              <a:buChar char="•"/>
            </a:pPr>
            <a:r>
              <a:rPr lang="it-IT" sz="2000" dirty="0" smtClean="0">
                <a:solidFill>
                  <a:schemeClr val="accent2">
                    <a:lumMod val="20000"/>
                    <a:lumOff val="80000"/>
                  </a:schemeClr>
                </a:solidFill>
              </a:rPr>
              <a:t>Turismo locale e non, rivolto  soprattutto a famiglie con bambini e ragazzi</a:t>
            </a:r>
          </a:p>
          <a:p>
            <a:pPr marL="342900" indent="-342900">
              <a:buFont typeface="Arial" pitchFamily="34" charset="0"/>
              <a:buChar char="•"/>
            </a:pPr>
            <a:r>
              <a:rPr lang="it-IT" sz="2000" dirty="0">
                <a:solidFill>
                  <a:schemeClr val="accent2">
                    <a:lumMod val="20000"/>
                    <a:lumOff val="80000"/>
                  </a:schemeClr>
                </a:solidFill>
              </a:rPr>
              <a:t>T</a:t>
            </a:r>
            <a:r>
              <a:rPr lang="it-IT" sz="2000" dirty="0" smtClean="0">
                <a:solidFill>
                  <a:schemeClr val="accent2">
                    <a:lumMod val="20000"/>
                    <a:lumOff val="80000"/>
                  </a:schemeClr>
                </a:solidFill>
              </a:rPr>
              <a:t>uristi e studenti stranieri</a:t>
            </a:r>
          </a:p>
          <a:p>
            <a:pPr marL="342900" indent="-342900">
              <a:buFont typeface="Arial" pitchFamily="34" charset="0"/>
              <a:buChar char="•"/>
            </a:pPr>
            <a:r>
              <a:rPr lang="it-IT" sz="2000" dirty="0" smtClean="0">
                <a:solidFill>
                  <a:schemeClr val="accent2">
                    <a:lumMod val="20000"/>
                    <a:lumOff val="80000"/>
                  </a:schemeClr>
                </a:solidFill>
              </a:rPr>
              <a:t>Studenti della nostra scuola (Accoglienza)</a:t>
            </a:r>
          </a:p>
          <a:p>
            <a:pPr marL="342900" indent="-342900">
              <a:buFont typeface="Arial" pitchFamily="34" charset="0"/>
              <a:buChar char="•"/>
            </a:pPr>
            <a:r>
              <a:rPr lang="it-IT" sz="2000" dirty="0" smtClean="0">
                <a:solidFill>
                  <a:schemeClr val="accent2">
                    <a:lumMod val="20000"/>
                    <a:lumOff val="80000"/>
                  </a:schemeClr>
                </a:solidFill>
              </a:rPr>
              <a:t>Allievi delle scuole primarie</a:t>
            </a:r>
          </a:p>
          <a:p>
            <a:endParaRPr lang="it-IT" sz="2200" dirty="0" smtClean="0">
              <a:solidFill>
                <a:schemeClr val="accent2">
                  <a:lumMod val="20000"/>
                  <a:lumOff val="80000"/>
                </a:schemeClr>
              </a:solidFill>
            </a:endParaRPr>
          </a:p>
          <a:p>
            <a:endParaRPr lang="it-IT" sz="2200" dirty="0">
              <a:solidFill>
                <a:schemeClr val="accent2">
                  <a:lumMod val="20000"/>
                  <a:lumOff val="80000"/>
                </a:schemeClr>
              </a:solidFill>
            </a:endParaRPr>
          </a:p>
          <a:p>
            <a:r>
              <a:rPr lang="it-IT" sz="2000" b="1" dirty="0" smtClean="0">
                <a:solidFill>
                  <a:schemeClr val="accent2">
                    <a:lumMod val="20000"/>
                    <a:lumOff val="80000"/>
                  </a:schemeClr>
                </a:solidFill>
              </a:rPr>
              <a:t>Obiettivi generali</a:t>
            </a:r>
          </a:p>
          <a:p>
            <a:pPr marL="342900" lvl="0" indent="-342900">
              <a:buFont typeface="Arial" pitchFamily="34" charset="0"/>
              <a:buChar char="•"/>
            </a:pPr>
            <a:r>
              <a:rPr lang="it-IT" sz="2000" dirty="0" smtClean="0">
                <a:solidFill>
                  <a:schemeClr val="accent2">
                    <a:lumMod val="20000"/>
                    <a:lumOff val="80000"/>
                  </a:schemeClr>
                </a:solidFill>
              </a:rPr>
              <a:t>Mettere </a:t>
            </a:r>
            <a:r>
              <a:rPr lang="it-IT" sz="2000" dirty="0">
                <a:solidFill>
                  <a:schemeClr val="accent2">
                    <a:lumMod val="20000"/>
                    <a:lumOff val="80000"/>
                  </a:schemeClr>
                </a:solidFill>
              </a:rPr>
              <a:t>in campo competenze e conoscenze conseguite nel corso di studio, </a:t>
            </a:r>
            <a:r>
              <a:rPr lang="it-IT" sz="2000" dirty="0" smtClean="0">
                <a:solidFill>
                  <a:schemeClr val="accent2">
                    <a:lumMod val="20000"/>
                    <a:lumOff val="80000"/>
                  </a:schemeClr>
                </a:solidFill>
              </a:rPr>
              <a:t>realizzando e utilizzando </a:t>
            </a:r>
            <a:r>
              <a:rPr lang="it-IT" sz="2000" dirty="0">
                <a:solidFill>
                  <a:schemeClr val="accent2">
                    <a:lumMod val="20000"/>
                    <a:lumOff val="80000"/>
                  </a:schemeClr>
                </a:solidFill>
              </a:rPr>
              <a:t>un </a:t>
            </a:r>
            <a:r>
              <a:rPr lang="it-IT" sz="2000" i="1" dirty="0">
                <a:solidFill>
                  <a:schemeClr val="accent2">
                    <a:lumMod val="20000"/>
                    <a:lumOff val="80000"/>
                  </a:schemeClr>
                </a:solidFill>
              </a:rPr>
              <a:t>prodotto turistico riconoscibile, innovativo, effettivamente utilizzabile nel territorio</a:t>
            </a:r>
            <a:r>
              <a:rPr lang="it-IT" sz="2000" dirty="0">
                <a:solidFill>
                  <a:schemeClr val="accent2">
                    <a:lumMod val="20000"/>
                    <a:lumOff val="80000"/>
                  </a:schemeClr>
                </a:solidFill>
              </a:rPr>
              <a:t>, orientato ad un target</a:t>
            </a:r>
          </a:p>
          <a:p>
            <a:pPr marL="342900" lvl="0" indent="-342900">
              <a:buFont typeface="Arial" pitchFamily="34" charset="0"/>
              <a:buChar char="•"/>
            </a:pPr>
            <a:r>
              <a:rPr lang="it-IT" sz="2000" dirty="0">
                <a:solidFill>
                  <a:schemeClr val="accent2">
                    <a:lumMod val="20000"/>
                    <a:lumOff val="80000"/>
                  </a:schemeClr>
                </a:solidFill>
              </a:rPr>
              <a:t>Educare all’arte, all’ambiente e al paesaggio</a:t>
            </a:r>
          </a:p>
          <a:p>
            <a:pPr marL="342900" lvl="0" indent="-342900">
              <a:buFont typeface="Arial" pitchFamily="34" charset="0"/>
              <a:buChar char="•"/>
            </a:pPr>
            <a:r>
              <a:rPr lang="it-IT" sz="2000" dirty="0">
                <a:solidFill>
                  <a:schemeClr val="accent2">
                    <a:lumMod val="20000"/>
                    <a:lumOff val="80000"/>
                  </a:schemeClr>
                </a:solidFill>
              </a:rPr>
              <a:t>Valorizzare le risorse storiche, artistiche, culturali locali</a:t>
            </a:r>
          </a:p>
          <a:p>
            <a:endParaRPr lang="it-IT" sz="2200" dirty="0" smtClean="0">
              <a:solidFill>
                <a:schemeClr val="accent2">
                  <a:lumMod val="20000"/>
                  <a:lumOff val="80000"/>
                </a:schemeClr>
              </a:solidFill>
            </a:endParaRPr>
          </a:p>
          <a:p>
            <a:endParaRPr lang="it-IT" sz="2200" dirty="0" smtClean="0">
              <a:solidFill>
                <a:srgbClr val="FFCCFF"/>
              </a:solidFill>
            </a:endParaRPr>
          </a:p>
          <a:p>
            <a:endParaRPr lang="it-IT" sz="2200" dirty="0" smtClean="0"/>
          </a:p>
          <a:p>
            <a:endParaRPr lang="it-IT" sz="2200" dirty="0"/>
          </a:p>
        </p:txBody>
      </p:sp>
      <p:pic>
        <p:nvPicPr>
          <p:cNvPr id="1029" name="Picture 5"/>
          <p:cNvPicPr>
            <a:picLocks noChangeAspect="1" noChangeArrowheads="1"/>
          </p:cNvPicPr>
          <p:nvPr/>
        </p:nvPicPr>
        <p:blipFill>
          <a:blip r:embed="rId3" cstate="print"/>
          <a:srcRect/>
          <a:stretch>
            <a:fillRect/>
          </a:stretch>
        </p:blipFill>
        <p:spPr bwMode="auto">
          <a:xfrm>
            <a:off x="-36512" y="6381328"/>
            <a:ext cx="1331640" cy="454797"/>
          </a:xfrm>
          <a:prstGeom prst="rect">
            <a:avLst/>
          </a:prstGeom>
          <a:noFill/>
          <a:ln w="9525">
            <a:noFill/>
            <a:miter lim="800000"/>
            <a:headEnd/>
            <a:tailEnd/>
          </a:ln>
        </p:spPr>
      </p:pic>
      <p:pic>
        <p:nvPicPr>
          <p:cNvPr id="9"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3385" b="20714"/>
          <a:stretch/>
        </p:blipFill>
        <p:spPr bwMode="auto">
          <a:xfrm>
            <a:off x="35496" y="1105320"/>
            <a:ext cx="1259631" cy="2303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2814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812360" y="0"/>
            <a:ext cx="1368152" cy="6858000"/>
          </a:xfrm>
          <a:prstGeom prst="rect">
            <a:avLst/>
          </a:prstGeom>
          <a:solidFill>
            <a:srgbClr val="F79EB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ottotitolo 2"/>
          <p:cNvSpPr>
            <a:spLocks noGrp="1"/>
          </p:cNvSpPr>
          <p:nvPr>
            <p:ph idx="1"/>
          </p:nvPr>
        </p:nvSpPr>
        <p:spPr>
          <a:xfrm rot="5400000">
            <a:off x="463487" y="-490867"/>
            <a:ext cx="6885385" cy="7812361"/>
          </a:xfrm>
          <a:solidFill>
            <a:schemeClr val="tx1">
              <a:lumMod val="65000"/>
              <a:lumOff val="35000"/>
            </a:schemeClr>
          </a:solidFill>
        </p:spPr>
        <p:txBody>
          <a:bodyPr vert="vert270">
            <a:normAutofit/>
          </a:bodyPr>
          <a:lstStyle/>
          <a:p>
            <a:pPr>
              <a:buNone/>
            </a:pPr>
            <a:r>
              <a:rPr lang="it-IT" sz="4000" dirty="0" smtClean="0">
                <a:solidFill>
                  <a:schemeClr val="tx1">
                    <a:lumMod val="65000"/>
                    <a:lumOff val="35000"/>
                  </a:schemeClr>
                </a:solidFill>
              </a:rPr>
              <a:t>…</a:t>
            </a:r>
            <a:endParaRPr lang="it-IT" sz="4000" dirty="0">
              <a:solidFill>
                <a:schemeClr val="tx1">
                  <a:lumMod val="65000"/>
                  <a:lumOff val="35000"/>
                </a:schemeClr>
              </a:solidFill>
            </a:endParaRPr>
          </a:p>
        </p:txBody>
      </p:sp>
      <p:pic>
        <p:nvPicPr>
          <p:cNvPr id="1026" name="Picture 2"/>
          <p:cNvPicPr>
            <a:picLocks noChangeAspect="1" noChangeArrowheads="1"/>
          </p:cNvPicPr>
          <p:nvPr/>
        </p:nvPicPr>
        <p:blipFill>
          <a:blip r:embed="rId2" cstate="print"/>
          <a:srcRect/>
          <a:stretch>
            <a:fillRect/>
          </a:stretch>
        </p:blipFill>
        <p:spPr bwMode="auto">
          <a:xfrm>
            <a:off x="1915009" y="1484784"/>
            <a:ext cx="3521087" cy="2520280"/>
          </a:xfrm>
          <a:prstGeom prst="rect">
            <a:avLst/>
          </a:prstGeom>
          <a:noFill/>
          <a:ln w="9525">
            <a:noFill/>
            <a:miter lim="800000"/>
            <a:headEnd/>
            <a:tailEnd/>
          </a:ln>
        </p:spPr>
      </p:pic>
      <p:sp>
        <p:nvSpPr>
          <p:cNvPr id="7" name="Titolo 1"/>
          <p:cNvSpPr txBox="1">
            <a:spLocks/>
          </p:cNvSpPr>
          <p:nvPr/>
        </p:nvSpPr>
        <p:spPr>
          <a:xfrm>
            <a:off x="7812360" y="4365104"/>
            <a:ext cx="1367136" cy="677937"/>
          </a:xfrm>
          <a:prstGeom prst="rect">
            <a:avLst/>
          </a:prstGeom>
          <a:noFill/>
        </p:spPr>
        <p:txBody>
          <a:bodyPr vert="horz" lIns="91440" tIns="45720" rIns="91440" bIns="45720" rtlCol="0" anchor="ctr">
            <a:normAutofit fontScale="925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it-IT" sz="1600" b="1" i="0" u="none" strike="noStrike" kern="1200" cap="none" spc="0" normalizeH="0" baseline="0" noProof="0" dirty="0" smtClean="0">
                <a:ln>
                  <a:noFill/>
                </a:ln>
                <a:solidFill>
                  <a:schemeClr val="tx1">
                    <a:lumMod val="50000"/>
                    <a:lumOff val="50000"/>
                  </a:schemeClr>
                </a:solidFill>
                <a:effectLst/>
                <a:uLnTx/>
                <a:uFillTx/>
                <a:latin typeface="+mj-lt"/>
                <a:ea typeface="+mj-ea"/>
                <a:cs typeface="+mj-cs"/>
              </a:rPr>
              <a:t>La credenziale del visitatore</a:t>
            </a:r>
            <a:endParaRPr kumimoji="0" lang="it-IT" sz="1600" b="1" i="0"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sp>
        <p:nvSpPr>
          <p:cNvPr id="9" name="Titolo 1"/>
          <p:cNvSpPr txBox="1">
            <a:spLocks/>
          </p:cNvSpPr>
          <p:nvPr/>
        </p:nvSpPr>
        <p:spPr>
          <a:xfrm>
            <a:off x="7775848" y="446807"/>
            <a:ext cx="1367136" cy="677937"/>
          </a:xfrm>
          <a:prstGeom prst="rect">
            <a:avLst/>
          </a:prstGeom>
          <a:noFill/>
        </p:spPr>
        <p:txBody>
          <a:bodyPr vert="horz" lIns="91440" tIns="45720" rIns="91440" bIns="45720" rtlCol="0" anchor="ctr">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it-IT" sz="1600" b="1" i="0" u="none" strike="noStrike" kern="1200" cap="none" spc="0" normalizeH="0" baseline="0" noProof="0" dirty="0" smtClean="0">
                <a:ln>
                  <a:noFill/>
                </a:ln>
                <a:solidFill>
                  <a:schemeClr val="tx1">
                    <a:lumMod val="50000"/>
                    <a:lumOff val="50000"/>
                  </a:schemeClr>
                </a:solidFill>
                <a:effectLst/>
                <a:uLnTx/>
                <a:uFillTx/>
                <a:latin typeface="+mj-lt"/>
                <a:ea typeface="+mj-ea"/>
                <a:cs typeface="+mj-cs"/>
              </a:rPr>
              <a:t>La</a:t>
            </a:r>
            <a:r>
              <a:rPr kumimoji="0" lang="it-IT" sz="1600" b="1" i="0" u="none" strike="noStrike" kern="1200" cap="none" spc="0" normalizeH="0" noProof="0" dirty="0" smtClean="0">
                <a:ln>
                  <a:noFill/>
                </a:ln>
                <a:solidFill>
                  <a:schemeClr val="tx1">
                    <a:lumMod val="50000"/>
                    <a:lumOff val="50000"/>
                  </a:schemeClr>
                </a:solidFill>
                <a:effectLst/>
                <a:uLnTx/>
                <a:uFillTx/>
                <a:latin typeface="+mj-lt"/>
                <a:ea typeface="+mj-ea"/>
                <a:cs typeface="+mj-cs"/>
              </a:rPr>
              <a:t> missione</a:t>
            </a:r>
            <a:endParaRPr kumimoji="0" lang="it-IT" sz="1600" b="1" i="0"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sp>
        <p:nvSpPr>
          <p:cNvPr id="2" name="Titolo 1"/>
          <p:cNvSpPr>
            <a:spLocks noGrp="1"/>
          </p:cNvSpPr>
          <p:nvPr>
            <p:ph type="title"/>
          </p:nvPr>
        </p:nvSpPr>
        <p:spPr>
          <a:xfrm>
            <a:off x="395536" y="188640"/>
            <a:ext cx="7272808" cy="6192688"/>
          </a:xfrm>
        </p:spPr>
        <p:txBody>
          <a:bodyPr>
            <a:normAutofit fontScale="90000"/>
          </a:bodyPr>
          <a:lstStyle/>
          <a:p>
            <a:pPr algn="l"/>
            <a:r>
              <a:rPr lang="it-IT" sz="2000" dirty="0" smtClean="0">
                <a:solidFill>
                  <a:schemeClr val="accent2">
                    <a:lumMod val="40000"/>
                    <a:lumOff val="60000"/>
                  </a:schemeClr>
                </a:solidFill>
              </a:rPr>
              <a:t/>
            </a:r>
            <a:br>
              <a:rPr lang="it-IT" sz="2000" dirty="0" smtClean="0">
                <a:solidFill>
                  <a:schemeClr val="accent2">
                    <a:lumMod val="40000"/>
                    <a:lumOff val="60000"/>
                  </a:schemeClr>
                </a:solidFill>
              </a:rPr>
            </a:br>
            <a:r>
              <a:rPr lang="it-IT" sz="2000" dirty="0" smtClean="0">
                <a:solidFill>
                  <a:schemeClr val="accent2">
                    <a:lumMod val="40000"/>
                    <a:lumOff val="60000"/>
                  </a:schemeClr>
                </a:solidFill>
              </a:rPr>
              <a:t>Scoprire le bellezze della città attraverso la conoscenza di un artista moderno nello stile e nell’interpretazione del suo tempo: Tomaso da Modena, il primo pittore a rappresentare un paio di occhiali.</a:t>
            </a:r>
            <a:br>
              <a:rPr lang="it-IT" sz="2000" dirty="0" smtClean="0">
                <a:solidFill>
                  <a:schemeClr val="accent2">
                    <a:lumMod val="40000"/>
                    <a:lumOff val="60000"/>
                  </a:schemeClr>
                </a:solidFill>
              </a:rPr>
            </a:br>
            <a:r>
              <a:rPr lang="it-IT" sz="2000" dirty="0" smtClean="0">
                <a:solidFill>
                  <a:schemeClr val="accent2">
                    <a:lumMod val="40000"/>
                    <a:lumOff val="60000"/>
                  </a:schemeClr>
                </a:solidFill>
              </a:rPr>
              <a:t/>
            </a:r>
            <a:br>
              <a:rPr lang="it-IT" sz="2000" dirty="0" smtClean="0">
                <a:solidFill>
                  <a:schemeClr val="accent2">
                    <a:lumMod val="40000"/>
                    <a:lumOff val="60000"/>
                  </a:schemeClr>
                </a:solidFill>
              </a:rPr>
            </a:br>
            <a:r>
              <a:rPr lang="it-IT" sz="1400" dirty="0" smtClean="0">
                <a:solidFill>
                  <a:schemeClr val="accent2">
                    <a:lumMod val="40000"/>
                    <a:lumOff val="60000"/>
                  </a:schemeClr>
                </a:solidFill>
              </a:rPr>
              <a:t/>
            </a:r>
            <a:br>
              <a:rPr lang="it-IT" sz="1400" dirty="0" smtClean="0">
                <a:solidFill>
                  <a:schemeClr val="accent2">
                    <a:lumMod val="40000"/>
                    <a:lumOff val="60000"/>
                  </a:schemeClr>
                </a:solidFill>
              </a:rPr>
            </a:br>
            <a:r>
              <a:rPr lang="it-IT" sz="1600" dirty="0" smtClean="0">
                <a:solidFill>
                  <a:schemeClr val="accent2">
                    <a:lumMod val="40000"/>
                    <a:lumOff val="60000"/>
                  </a:schemeClr>
                </a:solidFill>
              </a:rPr>
              <a:t/>
            </a:r>
            <a:br>
              <a:rPr lang="it-IT" sz="1600" dirty="0" smtClean="0">
                <a:solidFill>
                  <a:schemeClr val="accent2">
                    <a:lumMod val="40000"/>
                    <a:lumOff val="60000"/>
                  </a:schemeClr>
                </a:solidFill>
              </a:rPr>
            </a:br>
            <a:r>
              <a:rPr lang="it-IT" sz="1600" dirty="0" smtClean="0">
                <a:solidFill>
                  <a:schemeClr val="accent2">
                    <a:lumMod val="40000"/>
                    <a:lumOff val="60000"/>
                  </a:schemeClr>
                </a:solidFill>
              </a:rPr>
              <a:t/>
            </a:r>
            <a:br>
              <a:rPr lang="it-IT" sz="1600" dirty="0" smtClean="0">
                <a:solidFill>
                  <a:schemeClr val="accent2">
                    <a:lumMod val="40000"/>
                    <a:lumOff val="60000"/>
                  </a:schemeClr>
                </a:solidFill>
              </a:rPr>
            </a:br>
            <a:r>
              <a:rPr lang="it-IT" sz="1600" dirty="0" smtClean="0">
                <a:solidFill>
                  <a:schemeClr val="accent2">
                    <a:lumMod val="40000"/>
                    <a:lumOff val="60000"/>
                  </a:schemeClr>
                </a:solidFill>
              </a:rPr>
              <a:t/>
            </a:r>
            <a:br>
              <a:rPr lang="it-IT" sz="1600" dirty="0" smtClean="0">
                <a:solidFill>
                  <a:schemeClr val="accent2">
                    <a:lumMod val="40000"/>
                    <a:lumOff val="60000"/>
                  </a:schemeClr>
                </a:solidFill>
              </a:rPr>
            </a:br>
            <a:r>
              <a:rPr lang="it-IT" sz="1600" dirty="0" smtClean="0">
                <a:solidFill>
                  <a:schemeClr val="accent2">
                    <a:lumMod val="40000"/>
                    <a:lumOff val="60000"/>
                  </a:schemeClr>
                </a:solidFill>
              </a:rPr>
              <a:t/>
            </a:r>
            <a:br>
              <a:rPr lang="it-IT" sz="1600" dirty="0" smtClean="0">
                <a:solidFill>
                  <a:schemeClr val="accent2">
                    <a:lumMod val="40000"/>
                    <a:lumOff val="60000"/>
                  </a:schemeClr>
                </a:solidFill>
              </a:rPr>
            </a:br>
            <a:r>
              <a:rPr lang="it-IT" sz="1600" dirty="0" smtClean="0">
                <a:solidFill>
                  <a:schemeClr val="accent2">
                    <a:lumMod val="40000"/>
                    <a:lumOff val="60000"/>
                  </a:schemeClr>
                </a:solidFill>
              </a:rPr>
              <a:t/>
            </a:r>
            <a:br>
              <a:rPr lang="it-IT" sz="1600" dirty="0" smtClean="0">
                <a:solidFill>
                  <a:schemeClr val="accent2">
                    <a:lumMod val="40000"/>
                    <a:lumOff val="60000"/>
                  </a:schemeClr>
                </a:solidFill>
              </a:rPr>
            </a:br>
            <a:r>
              <a:rPr lang="it-IT" sz="1600" dirty="0" smtClean="0">
                <a:solidFill>
                  <a:schemeClr val="accent2">
                    <a:lumMod val="40000"/>
                    <a:lumOff val="60000"/>
                  </a:schemeClr>
                </a:solidFill>
              </a:rPr>
              <a:t/>
            </a:r>
            <a:br>
              <a:rPr lang="it-IT" sz="1600" dirty="0" smtClean="0">
                <a:solidFill>
                  <a:schemeClr val="accent2">
                    <a:lumMod val="40000"/>
                    <a:lumOff val="60000"/>
                  </a:schemeClr>
                </a:solidFill>
              </a:rPr>
            </a:br>
            <a:r>
              <a:rPr lang="it-IT" sz="1600" dirty="0" smtClean="0">
                <a:solidFill>
                  <a:schemeClr val="accent2">
                    <a:lumMod val="40000"/>
                    <a:lumOff val="60000"/>
                  </a:schemeClr>
                </a:solidFill>
              </a:rPr>
              <a:t/>
            </a:r>
            <a:br>
              <a:rPr lang="it-IT" sz="1600" dirty="0" smtClean="0">
                <a:solidFill>
                  <a:schemeClr val="accent2">
                    <a:lumMod val="40000"/>
                    <a:lumOff val="60000"/>
                  </a:schemeClr>
                </a:solidFill>
              </a:rPr>
            </a:br>
            <a:r>
              <a:rPr lang="it-IT" sz="1600" dirty="0" smtClean="0">
                <a:solidFill>
                  <a:schemeClr val="accent2">
                    <a:lumMod val="40000"/>
                    <a:lumOff val="60000"/>
                  </a:schemeClr>
                </a:solidFill>
              </a:rPr>
              <a:t/>
            </a:r>
            <a:br>
              <a:rPr lang="it-IT" sz="1600" dirty="0" smtClean="0">
                <a:solidFill>
                  <a:schemeClr val="accent2">
                    <a:lumMod val="40000"/>
                    <a:lumOff val="60000"/>
                  </a:schemeClr>
                </a:solidFill>
              </a:rPr>
            </a:br>
            <a:r>
              <a:rPr lang="it-IT" sz="1600" dirty="0" smtClean="0">
                <a:solidFill>
                  <a:schemeClr val="accent2">
                    <a:lumMod val="40000"/>
                    <a:lumOff val="60000"/>
                  </a:schemeClr>
                </a:solidFill>
              </a:rPr>
              <a:t/>
            </a:r>
            <a:br>
              <a:rPr lang="it-IT" sz="1600" dirty="0" smtClean="0">
                <a:solidFill>
                  <a:schemeClr val="accent2">
                    <a:lumMod val="40000"/>
                    <a:lumOff val="60000"/>
                  </a:schemeClr>
                </a:solidFill>
              </a:rPr>
            </a:br>
            <a:r>
              <a:rPr lang="it-IT" sz="1600" dirty="0" smtClean="0">
                <a:solidFill>
                  <a:schemeClr val="accent2">
                    <a:lumMod val="40000"/>
                    <a:lumOff val="60000"/>
                  </a:schemeClr>
                </a:solidFill>
              </a:rPr>
              <a:t/>
            </a:r>
            <a:br>
              <a:rPr lang="it-IT" sz="1600" dirty="0" smtClean="0">
                <a:solidFill>
                  <a:schemeClr val="accent2">
                    <a:lumMod val="40000"/>
                    <a:lumOff val="60000"/>
                  </a:schemeClr>
                </a:solidFill>
              </a:rPr>
            </a:br>
            <a:r>
              <a:rPr lang="it-IT" sz="1600" dirty="0">
                <a:solidFill>
                  <a:schemeClr val="accent2">
                    <a:lumMod val="40000"/>
                    <a:lumOff val="60000"/>
                  </a:schemeClr>
                </a:solidFill>
              </a:rPr>
              <a:t/>
            </a:r>
            <a:br>
              <a:rPr lang="it-IT" sz="1600" dirty="0">
                <a:solidFill>
                  <a:schemeClr val="accent2">
                    <a:lumMod val="40000"/>
                    <a:lumOff val="60000"/>
                  </a:schemeClr>
                </a:solidFill>
              </a:rPr>
            </a:br>
            <a:r>
              <a:rPr lang="it-IT" sz="2000" dirty="0" smtClean="0">
                <a:solidFill>
                  <a:schemeClr val="accent2">
                    <a:lumMod val="40000"/>
                    <a:lumOff val="60000"/>
                  </a:schemeClr>
                </a:solidFill>
              </a:rPr>
              <a:t>La Credenziale è un </a:t>
            </a:r>
            <a:r>
              <a:rPr lang="it-IT" sz="2000" i="1" dirty="0" smtClean="0">
                <a:solidFill>
                  <a:schemeClr val="accent2">
                    <a:lumMod val="40000"/>
                    <a:lumOff val="60000"/>
                  </a:schemeClr>
                </a:solidFill>
              </a:rPr>
              <a:t>documento di viaggio </a:t>
            </a:r>
            <a:r>
              <a:rPr lang="it-IT" sz="2000" dirty="0" smtClean="0">
                <a:solidFill>
                  <a:schemeClr val="accent2">
                    <a:lumMod val="40000"/>
                    <a:lumOff val="60000"/>
                  </a:schemeClr>
                </a:solidFill>
              </a:rPr>
              <a:t>che accompagna il visitatore nelle 6 tappe dell’itinerario sul quale verrà apposto un timbro per ogni tappa che ne attesterà la visita. A percorso completato, verrà consegnato un ricordo di questa singolare esperienza.</a:t>
            </a:r>
            <a:br>
              <a:rPr lang="it-IT" sz="2000" dirty="0" smtClean="0">
                <a:solidFill>
                  <a:schemeClr val="accent2">
                    <a:lumMod val="40000"/>
                    <a:lumOff val="60000"/>
                  </a:schemeClr>
                </a:solidFill>
              </a:rPr>
            </a:br>
            <a:r>
              <a:rPr lang="it-IT" sz="2000" i="1" dirty="0" smtClean="0">
                <a:solidFill>
                  <a:schemeClr val="accent2">
                    <a:lumMod val="40000"/>
                    <a:lumOff val="60000"/>
                  </a:schemeClr>
                </a:solidFill>
              </a:rPr>
              <a:t>La credenziale è disponibile in </a:t>
            </a:r>
            <a:r>
              <a:rPr lang="it-IT" sz="2000" i="1" dirty="0" smtClean="0">
                <a:solidFill>
                  <a:schemeClr val="accent2">
                    <a:lumMod val="40000"/>
                    <a:lumOff val="60000"/>
                  </a:schemeClr>
                </a:solidFill>
                <a:hlinkClick r:id="rId3" action="ppaction://hlinkfile"/>
              </a:rPr>
              <a:t>italiano</a:t>
            </a:r>
            <a:r>
              <a:rPr lang="it-IT" sz="2000" i="1" dirty="0" smtClean="0">
                <a:solidFill>
                  <a:schemeClr val="accent2">
                    <a:lumMod val="40000"/>
                    <a:lumOff val="60000"/>
                  </a:schemeClr>
                </a:solidFill>
              </a:rPr>
              <a:t>, </a:t>
            </a:r>
            <a:r>
              <a:rPr lang="it-IT" sz="2000" i="1" dirty="0" smtClean="0">
                <a:solidFill>
                  <a:schemeClr val="accent2">
                    <a:lumMod val="40000"/>
                    <a:lumOff val="60000"/>
                  </a:schemeClr>
                </a:solidFill>
                <a:hlinkClick r:id="rId4" action="ppaction://hlinkfile"/>
              </a:rPr>
              <a:t>inglese</a:t>
            </a:r>
            <a:r>
              <a:rPr lang="it-IT" sz="2000" i="1" dirty="0" smtClean="0">
                <a:solidFill>
                  <a:schemeClr val="accent2">
                    <a:lumMod val="40000"/>
                    <a:lumOff val="60000"/>
                  </a:schemeClr>
                </a:solidFill>
              </a:rPr>
              <a:t>, </a:t>
            </a:r>
            <a:r>
              <a:rPr lang="it-IT" sz="2000" i="1" dirty="0" smtClean="0">
                <a:solidFill>
                  <a:schemeClr val="accent2">
                    <a:lumMod val="40000"/>
                    <a:lumOff val="60000"/>
                  </a:schemeClr>
                </a:solidFill>
                <a:hlinkClick r:id="rId5" action="ppaction://hlinkfile"/>
              </a:rPr>
              <a:t>francese</a:t>
            </a:r>
            <a:r>
              <a:rPr lang="it-IT" sz="2000" i="1" dirty="0" smtClean="0">
                <a:solidFill>
                  <a:schemeClr val="accent2">
                    <a:lumMod val="40000"/>
                    <a:lumOff val="60000"/>
                  </a:schemeClr>
                </a:solidFill>
              </a:rPr>
              <a:t>, </a:t>
            </a:r>
            <a:r>
              <a:rPr lang="it-IT" sz="2000" i="1" dirty="0" smtClean="0">
                <a:solidFill>
                  <a:schemeClr val="accent2">
                    <a:lumMod val="40000"/>
                    <a:lumOff val="60000"/>
                  </a:schemeClr>
                </a:solidFill>
                <a:hlinkClick r:id="rId6" action="ppaction://hlinkfile"/>
              </a:rPr>
              <a:t>tedesco</a:t>
            </a:r>
            <a:r>
              <a:rPr lang="it-IT" sz="2000" i="1" dirty="0" smtClean="0">
                <a:solidFill>
                  <a:schemeClr val="accent2">
                    <a:lumMod val="40000"/>
                    <a:lumOff val="60000"/>
                  </a:schemeClr>
                </a:solidFill>
              </a:rPr>
              <a:t>, </a:t>
            </a:r>
            <a:r>
              <a:rPr lang="it-IT" sz="2000" i="1" dirty="0" smtClean="0">
                <a:solidFill>
                  <a:schemeClr val="accent2">
                    <a:lumMod val="40000"/>
                    <a:lumOff val="60000"/>
                  </a:schemeClr>
                </a:solidFill>
                <a:hlinkClick r:id="rId7" action="ppaction://hlinkfile"/>
              </a:rPr>
              <a:t>spagnolo</a:t>
            </a:r>
            <a:r>
              <a:rPr lang="it-IT" sz="2000" i="1" dirty="0" smtClean="0">
                <a:solidFill>
                  <a:schemeClr val="accent2">
                    <a:lumMod val="40000"/>
                    <a:lumOff val="60000"/>
                  </a:schemeClr>
                </a:solidFill>
              </a:rPr>
              <a:t/>
            </a:r>
            <a:br>
              <a:rPr lang="it-IT" sz="2000" i="1" dirty="0" smtClean="0">
                <a:solidFill>
                  <a:schemeClr val="accent2">
                    <a:lumMod val="40000"/>
                    <a:lumOff val="60000"/>
                  </a:schemeClr>
                </a:solidFill>
              </a:rPr>
            </a:br>
            <a:r>
              <a:rPr lang="it-IT" sz="1400" i="1" dirty="0">
                <a:solidFill>
                  <a:schemeClr val="accent2">
                    <a:lumMod val="40000"/>
                    <a:lumOff val="60000"/>
                  </a:schemeClr>
                </a:solidFill>
              </a:rPr>
              <a:t/>
            </a:r>
            <a:br>
              <a:rPr lang="it-IT" sz="1400" i="1" dirty="0">
                <a:solidFill>
                  <a:schemeClr val="accent2">
                    <a:lumMod val="40000"/>
                    <a:lumOff val="60000"/>
                  </a:schemeClr>
                </a:solidFill>
              </a:rPr>
            </a:br>
            <a:r>
              <a:rPr lang="it-IT" sz="1300" dirty="0" smtClean="0">
                <a:solidFill>
                  <a:schemeClr val="accent2">
                    <a:lumMod val="40000"/>
                    <a:lumOff val="60000"/>
                  </a:schemeClr>
                </a:solidFill>
              </a:rPr>
              <a:t>La credenziale può essere acquistata (€ 5,00) presso: </a:t>
            </a:r>
            <a:br>
              <a:rPr lang="it-IT" sz="1300" dirty="0" smtClean="0">
                <a:solidFill>
                  <a:schemeClr val="accent2">
                    <a:lumMod val="40000"/>
                    <a:lumOff val="60000"/>
                  </a:schemeClr>
                </a:solidFill>
              </a:rPr>
            </a:br>
            <a:r>
              <a:rPr lang="it-IT" sz="1300" dirty="0" smtClean="0">
                <a:solidFill>
                  <a:schemeClr val="accent2">
                    <a:lumMod val="40000"/>
                    <a:lumOff val="60000"/>
                  </a:schemeClr>
                </a:solidFill>
              </a:rPr>
              <a:t>Centro Guide e Servizi Turistici       </a:t>
            </a:r>
            <a:r>
              <a:rPr lang="it-IT" sz="1300" b="1" dirty="0" smtClean="0">
                <a:solidFill>
                  <a:schemeClr val="accent2">
                    <a:lumMod val="40000"/>
                    <a:lumOff val="60000"/>
                  </a:schemeClr>
                </a:solidFill>
              </a:rPr>
              <a:t>Ufficio Informazioni Turistiche </a:t>
            </a:r>
            <a:r>
              <a:rPr lang="it-IT" sz="1300" dirty="0">
                <a:solidFill>
                  <a:schemeClr val="accent2">
                    <a:lumMod val="40000"/>
                    <a:lumOff val="60000"/>
                  </a:schemeClr>
                </a:solidFill>
              </a:rPr>
              <a:t> </a:t>
            </a:r>
            <a:r>
              <a:rPr lang="it-IT" sz="1300" dirty="0" smtClean="0">
                <a:solidFill>
                  <a:schemeClr val="accent2">
                    <a:lumMod val="40000"/>
                    <a:lumOff val="60000"/>
                  </a:schemeClr>
                </a:solidFill>
              </a:rPr>
              <a:t>    </a:t>
            </a:r>
            <a:r>
              <a:rPr lang="it-IT" sz="1300" b="1" dirty="0" smtClean="0">
                <a:solidFill>
                  <a:schemeClr val="accent2">
                    <a:lumMod val="40000"/>
                    <a:lumOff val="60000"/>
                  </a:schemeClr>
                </a:solidFill>
              </a:rPr>
              <a:t>Museo Diocesano     Seminario Vescovile </a:t>
            </a:r>
            <a:r>
              <a:rPr lang="it-IT" sz="1300" dirty="0" smtClean="0">
                <a:solidFill>
                  <a:schemeClr val="accent2">
                    <a:lumMod val="40000"/>
                    <a:lumOff val="60000"/>
                  </a:schemeClr>
                </a:solidFill>
              </a:rPr>
              <a:t/>
            </a:r>
            <a:br>
              <a:rPr lang="it-IT" sz="1300" dirty="0" smtClean="0">
                <a:solidFill>
                  <a:schemeClr val="accent2">
                    <a:lumMod val="40000"/>
                    <a:lumOff val="60000"/>
                  </a:schemeClr>
                </a:solidFill>
              </a:rPr>
            </a:br>
            <a:r>
              <a:rPr lang="it-IT" sz="1300" dirty="0" smtClean="0">
                <a:solidFill>
                  <a:schemeClr val="accent2">
                    <a:lumMod val="40000"/>
                    <a:lumOff val="60000"/>
                  </a:schemeClr>
                </a:solidFill>
              </a:rPr>
              <a:t> </a:t>
            </a:r>
            <a:r>
              <a:rPr lang="it-IT" sz="1300" dirty="0" smtClean="0"/>
              <a:t/>
            </a:r>
            <a:br>
              <a:rPr lang="it-IT" sz="1300" dirty="0" smtClean="0"/>
            </a:br>
            <a:endParaRPr lang="it-IT" sz="13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6512" y="0"/>
            <a:ext cx="1368152" cy="6858000"/>
          </a:xfrm>
          <a:prstGeom prst="rect">
            <a:avLst/>
          </a:prstGeom>
          <a:solidFill>
            <a:srgbClr val="F79EB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ottotitolo 2"/>
          <p:cNvSpPr>
            <a:spLocks noGrp="1"/>
          </p:cNvSpPr>
          <p:nvPr/>
        </p:nvSpPr>
        <p:spPr>
          <a:xfrm rot="5400000">
            <a:off x="1795128" y="-477179"/>
            <a:ext cx="6885385" cy="7812360"/>
          </a:xfrm>
          <a:prstGeom prst="rect">
            <a:avLst/>
          </a:prstGeom>
          <a:solidFill>
            <a:schemeClr val="tx1">
              <a:lumMod val="65000"/>
              <a:lumOff val="35000"/>
            </a:schemeClr>
          </a:solidFill>
        </p:spPr>
        <p:txBody>
          <a:bodyPr vert="vert270"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pPr>
            <a:endParaRPr lang="it-IT" sz="4000" dirty="0"/>
          </a:p>
        </p:txBody>
      </p:sp>
      <p:sp>
        <p:nvSpPr>
          <p:cNvPr id="14" name="Titolo 1"/>
          <p:cNvSpPr txBox="1">
            <a:spLocks/>
          </p:cNvSpPr>
          <p:nvPr/>
        </p:nvSpPr>
        <p:spPr>
          <a:xfrm>
            <a:off x="-180528" y="446807"/>
            <a:ext cx="1367136" cy="677937"/>
          </a:xfrm>
          <a:prstGeom prst="rect">
            <a:avLst/>
          </a:prstGeom>
          <a:noFill/>
        </p:spPr>
        <p:txBody>
          <a:bodyPr vert="horz" lIns="91440" tIns="45720" rIns="91440" bIns="45720" rtlCol="0" anchor="ctr">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it-IT" sz="1600" b="1" i="0" u="none" strike="noStrike" kern="1200" cap="none" spc="0" normalizeH="0" baseline="0" noProof="0" dirty="0" smtClean="0">
                <a:ln>
                  <a:noFill/>
                </a:ln>
                <a:solidFill>
                  <a:schemeClr val="tx1">
                    <a:lumMod val="50000"/>
                    <a:lumOff val="50000"/>
                  </a:schemeClr>
                </a:solidFill>
                <a:effectLst/>
                <a:uLnTx/>
                <a:uFillTx/>
                <a:latin typeface="+mj-lt"/>
                <a:ea typeface="+mj-ea"/>
                <a:cs typeface="+mj-cs"/>
              </a:rPr>
              <a:t>I timbri</a:t>
            </a:r>
            <a:endParaRPr kumimoji="0" lang="it-IT" sz="1600" b="1" i="0"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pic>
        <p:nvPicPr>
          <p:cNvPr id="1026" name="Picture 2" descr="E:\tomaso\Nuova cartella\capitolo di san nicolò (1).bmp"/>
          <p:cNvPicPr>
            <a:picLocks noChangeAspect="1" noChangeArrowheads="1"/>
          </p:cNvPicPr>
          <p:nvPr/>
        </p:nvPicPr>
        <p:blipFill>
          <a:blip r:embed="rId2" cstate="print"/>
          <a:srcRect/>
          <a:stretch>
            <a:fillRect/>
          </a:stretch>
        </p:blipFill>
        <p:spPr bwMode="auto">
          <a:xfrm>
            <a:off x="1835696" y="764944"/>
            <a:ext cx="1623169" cy="2160000"/>
          </a:xfrm>
          <a:prstGeom prst="rect">
            <a:avLst/>
          </a:prstGeom>
          <a:noFill/>
        </p:spPr>
      </p:pic>
      <p:pic>
        <p:nvPicPr>
          <p:cNvPr id="1027" name="Picture 3"/>
          <p:cNvPicPr>
            <a:picLocks noChangeAspect="1" noChangeArrowheads="1"/>
          </p:cNvPicPr>
          <p:nvPr/>
        </p:nvPicPr>
        <p:blipFill>
          <a:blip r:embed="rId3" cstate="print"/>
          <a:srcRect/>
          <a:stretch>
            <a:fillRect/>
          </a:stretch>
        </p:blipFill>
        <p:spPr bwMode="auto">
          <a:xfrm>
            <a:off x="3779912" y="764704"/>
            <a:ext cx="2123389" cy="21600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6300192" y="764704"/>
            <a:ext cx="2188613" cy="21600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cstate="print"/>
          <a:srcRect/>
          <a:stretch>
            <a:fillRect/>
          </a:stretch>
        </p:blipFill>
        <p:spPr bwMode="auto">
          <a:xfrm>
            <a:off x="1857365" y="3789280"/>
            <a:ext cx="1634515" cy="21600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6" cstate="print"/>
          <a:srcRect/>
          <a:stretch>
            <a:fillRect/>
          </a:stretch>
        </p:blipFill>
        <p:spPr bwMode="auto">
          <a:xfrm>
            <a:off x="3851920" y="3789280"/>
            <a:ext cx="2296794" cy="2160000"/>
          </a:xfrm>
          <a:prstGeom prst="rect">
            <a:avLst/>
          </a:prstGeom>
          <a:noFill/>
          <a:ln w="9525">
            <a:noFill/>
            <a:miter lim="800000"/>
            <a:headEnd/>
            <a:tailEnd/>
          </a:ln>
          <a:effectLst/>
        </p:spPr>
      </p:pic>
      <p:pic>
        <p:nvPicPr>
          <p:cNvPr id="1031" name="Picture 7"/>
          <p:cNvPicPr>
            <a:picLocks noChangeAspect="1" noChangeArrowheads="1"/>
          </p:cNvPicPr>
          <p:nvPr/>
        </p:nvPicPr>
        <p:blipFill>
          <a:blip r:embed="rId7" cstate="print"/>
          <a:srcRect/>
          <a:stretch>
            <a:fillRect/>
          </a:stretch>
        </p:blipFill>
        <p:spPr bwMode="auto">
          <a:xfrm>
            <a:off x="6633530" y="3789280"/>
            <a:ext cx="1826902" cy="2160000"/>
          </a:xfrm>
          <a:prstGeom prst="rect">
            <a:avLst/>
          </a:prstGeom>
          <a:noFill/>
          <a:ln w="9525">
            <a:noFill/>
            <a:miter lim="800000"/>
            <a:headEnd/>
            <a:tailEnd/>
          </a:ln>
          <a:effectLst/>
        </p:spPr>
      </p:pic>
      <p:sp>
        <p:nvSpPr>
          <p:cNvPr id="16" name="Titolo 1"/>
          <p:cNvSpPr txBox="1">
            <a:spLocks/>
          </p:cNvSpPr>
          <p:nvPr/>
        </p:nvSpPr>
        <p:spPr>
          <a:xfrm>
            <a:off x="1908720" y="2924944"/>
            <a:ext cx="1367136" cy="677937"/>
          </a:xfrm>
          <a:prstGeom prst="rect">
            <a:avLst/>
          </a:prstGeom>
          <a:no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1600" b="1" dirty="0" smtClean="0">
                <a:solidFill>
                  <a:schemeClr val="tx1">
                    <a:lumMod val="50000"/>
                    <a:lumOff val="50000"/>
                  </a:schemeClr>
                </a:solidFill>
                <a:latin typeface="+mj-lt"/>
                <a:ea typeface="+mj-ea"/>
                <a:cs typeface="+mj-cs"/>
                <a:hlinkClick r:id="rId8" action="ppaction://hlinkfile"/>
              </a:rPr>
              <a:t>Capitolo</a:t>
            </a:r>
            <a:endParaRPr kumimoji="0" lang="it-IT" sz="1600" b="1" i="0"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sp>
        <p:nvSpPr>
          <p:cNvPr id="17" name="Titolo 1"/>
          <p:cNvSpPr txBox="1">
            <a:spLocks/>
          </p:cNvSpPr>
          <p:nvPr/>
        </p:nvSpPr>
        <p:spPr>
          <a:xfrm>
            <a:off x="4139952" y="2924944"/>
            <a:ext cx="1367136" cy="677937"/>
          </a:xfrm>
          <a:prstGeom prst="rect">
            <a:avLst/>
          </a:prstGeom>
          <a:no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1600" b="1" dirty="0" smtClean="0">
                <a:solidFill>
                  <a:schemeClr val="tx1">
                    <a:lumMod val="50000"/>
                    <a:lumOff val="50000"/>
                  </a:schemeClr>
                </a:solidFill>
                <a:latin typeface="+mj-lt"/>
                <a:ea typeface="+mj-ea"/>
                <a:cs typeface="+mj-cs"/>
                <a:hlinkClick r:id="rId9" action="ppaction://hlinkfile"/>
              </a:rPr>
              <a:t>San Nicolò</a:t>
            </a:r>
            <a:endParaRPr kumimoji="0" lang="it-IT" sz="1600" b="1" i="0"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sp>
        <p:nvSpPr>
          <p:cNvPr id="18" name="Titolo 1"/>
          <p:cNvSpPr txBox="1">
            <a:spLocks/>
          </p:cNvSpPr>
          <p:nvPr/>
        </p:nvSpPr>
        <p:spPr>
          <a:xfrm>
            <a:off x="6516216" y="2924944"/>
            <a:ext cx="1727176" cy="677937"/>
          </a:xfrm>
          <a:prstGeom prst="rect">
            <a:avLst/>
          </a:prstGeom>
          <a:no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1600" b="1" dirty="0" smtClean="0">
                <a:solidFill>
                  <a:schemeClr val="tx1">
                    <a:lumMod val="50000"/>
                    <a:lumOff val="50000"/>
                  </a:schemeClr>
                </a:solidFill>
                <a:latin typeface="+mj-lt"/>
                <a:ea typeface="+mj-ea"/>
                <a:cs typeface="+mj-cs"/>
                <a:hlinkClick r:id="rId10" action="ppaction://hlinkfile"/>
              </a:rPr>
              <a:t>Museo Diocesano</a:t>
            </a:r>
            <a:endParaRPr kumimoji="0" lang="it-IT" sz="1600" b="1" i="0"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sp>
        <p:nvSpPr>
          <p:cNvPr id="19" name="Titolo 1"/>
          <p:cNvSpPr txBox="1">
            <a:spLocks/>
          </p:cNvSpPr>
          <p:nvPr/>
        </p:nvSpPr>
        <p:spPr>
          <a:xfrm>
            <a:off x="1907704" y="5949280"/>
            <a:ext cx="1367136" cy="677937"/>
          </a:xfrm>
          <a:prstGeom prst="rect">
            <a:avLst/>
          </a:prstGeom>
          <a:no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1600" b="1" dirty="0" smtClean="0">
                <a:solidFill>
                  <a:schemeClr val="tx1">
                    <a:lumMod val="50000"/>
                    <a:lumOff val="50000"/>
                  </a:schemeClr>
                </a:solidFill>
                <a:latin typeface="+mj-lt"/>
                <a:ea typeface="+mj-ea"/>
                <a:cs typeface="+mj-cs"/>
                <a:hlinkClick r:id="rId11" action="ppaction://hlinkfile"/>
              </a:rPr>
              <a:t>Santa Lucia </a:t>
            </a:r>
            <a:endParaRPr kumimoji="0" lang="it-IT" sz="1600" b="1" i="0"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sp>
        <p:nvSpPr>
          <p:cNvPr id="20" name="Titolo 1"/>
          <p:cNvSpPr txBox="1">
            <a:spLocks/>
          </p:cNvSpPr>
          <p:nvPr/>
        </p:nvSpPr>
        <p:spPr>
          <a:xfrm>
            <a:off x="2061120" y="5415359"/>
            <a:ext cx="1367136" cy="677937"/>
          </a:xfrm>
          <a:prstGeom prst="rect">
            <a:avLst/>
          </a:prstGeom>
          <a:no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1600" b="1" dirty="0" smtClean="0">
                <a:solidFill>
                  <a:schemeClr val="tx1">
                    <a:lumMod val="50000"/>
                    <a:lumOff val="50000"/>
                  </a:schemeClr>
                </a:solidFill>
                <a:latin typeface="+mj-lt"/>
                <a:ea typeface="+mj-ea"/>
                <a:cs typeface="+mj-cs"/>
              </a:rPr>
              <a:t>Capitolo</a:t>
            </a:r>
            <a:endParaRPr kumimoji="0" lang="it-IT" sz="1600" b="1" i="0"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sp>
        <p:nvSpPr>
          <p:cNvPr id="21" name="Titolo 1"/>
          <p:cNvSpPr txBox="1">
            <a:spLocks/>
          </p:cNvSpPr>
          <p:nvPr/>
        </p:nvSpPr>
        <p:spPr>
          <a:xfrm>
            <a:off x="4067944" y="5949280"/>
            <a:ext cx="1727176" cy="677937"/>
          </a:xfrm>
          <a:prstGeom prst="rect">
            <a:avLst/>
          </a:prstGeom>
          <a:no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1600" b="1" dirty="0" smtClean="0">
                <a:solidFill>
                  <a:schemeClr val="tx1">
                    <a:lumMod val="50000"/>
                    <a:lumOff val="50000"/>
                  </a:schemeClr>
                </a:solidFill>
                <a:latin typeface="+mj-lt"/>
                <a:ea typeface="+mj-ea"/>
                <a:cs typeface="+mj-cs"/>
                <a:hlinkClick r:id="rId12" action="ppaction://hlinkfile"/>
              </a:rPr>
              <a:t>San Francesco</a:t>
            </a:r>
            <a:endParaRPr kumimoji="0" lang="it-IT" sz="1600" b="1" i="0"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sp>
        <p:nvSpPr>
          <p:cNvPr id="22" name="Titolo 1"/>
          <p:cNvSpPr txBox="1">
            <a:spLocks/>
          </p:cNvSpPr>
          <p:nvPr/>
        </p:nvSpPr>
        <p:spPr>
          <a:xfrm>
            <a:off x="6732240" y="5949280"/>
            <a:ext cx="1584176" cy="677937"/>
          </a:xfrm>
          <a:prstGeom prst="rect">
            <a:avLst/>
          </a:prstGeom>
          <a:no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1600" b="1" dirty="0" smtClean="0">
                <a:solidFill>
                  <a:schemeClr val="tx1">
                    <a:lumMod val="50000"/>
                    <a:lumOff val="50000"/>
                  </a:schemeClr>
                </a:solidFill>
                <a:latin typeface="+mj-lt"/>
                <a:ea typeface="+mj-ea"/>
                <a:cs typeface="+mj-cs"/>
                <a:hlinkClick r:id="rId13" action="ppaction://hlinkfile"/>
              </a:rPr>
              <a:t>Santa Caterina </a:t>
            </a:r>
            <a:endParaRPr kumimoji="0" lang="it-IT" sz="1600" b="1" i="0" u="none" strike="noStrike" kern="1200" cap="none" spc="0" normalizeH="0" baseline="0" noProof="0" dirty="0">
              <a:ln>
                <a:noFill/>
              </a:ln>
              <a:solidFill>
                <a:schemeClr val="tx1">
                  <a:lumMod val="50000"/>
                  <a:lumOff val="50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normAutofit fontScale="90000"/>
          </a:bodyPr>
          <a:lstStyle/>
          <a:p>
            <a:r>
              <a:rPr lang="it-IT" dirty="0" smtClean="0"/>
              <a:t/>
            </a:r>
            <a:br>
              <a:rPr lang="it-IT" dirty="0" smtClean="0"/>
            </a:br>
            <a:r>
              <a:rPr lang="it-IT" dirty="0" smtClean="0"/>
              <a:t>studenti in visita</a:t>
            </a:r>
            <a:endParaRPr lang="it-IT" dirty="0"/>
          </a:p>
        </p:txBody>
      </p:sp>
      <p:pic>
        <p:nvPicPr>
          <p:cNvPr id="5124" name="Picture 4"/>
          <p:cNvPicPr>
            <a:picLocks noChangeAspect="1" noChangeArrowheads="1"/>
          </p:cNvPicPr>
          <p:nvPr/>
        </p:nvPicPr>
        <p:blipFill>
          <a:blip r:embed="rId2" cstate="print"/>
          <a:srcRect/>
          <a:stretch>
            <a:fillRect/>
          </a:stretch>
        </p:blipFill>
        <p:spPr bwMode="auto">
          <a:xfrm>
            <a:off x="685087" y="1556792"/>
            <a:ext cx="2518761" cy="1889071"/>
          </a:xfrm>
          <a:prstGeom prst="rect">
            <a:avLst/>
          </a:prstGeom>
          <a:noFill/>
          <a:ln w="9525">
            <a:noFill/>
            <a:miter lim="800000"/>
            <a:headEnd/>
            <a:tailEnd/>
          </a:ln>
        </p:spPr>
      </p:pic>
      <p:pic>
        <p:nvPicPr>
          <p:cNvPr id="5125" name="Picture 5"/>
          <p:cNvPicPr>
            <a:picLocks noChangeAspect="1" noChangeArrowheads="1"/>
          </p:cNvPicPr>
          <p:nvPr/>
        </p:nvPicPr>
        <p:blipFill>
          <a:blip r:embed="rId3" cstate="print"/>
          <a:srcRect/>
          <a:stretch>
            <a:fillRect/>
          </a:stretch>
        </p:blipFill>
        <p:spPr bwMode="auto">
          <a:xfrm>
            <a:off x="3348144" y="1556792"/>
            <a:ext cx="2520000" cy="1890000"/>
          </a:xfrm>
          <a:prstGeom prst="rect">
            <a:avLst/>
          </a:prstGeom>
          <a:noFill/>
          <a:ln w="9525">
            <a:noFill/>
            <a:miter lim="800000"/>
            <a:headEnd/>
            <a:tailEnd/>
          </a:ln>
        </p:spPr>
      </p:pic>
      <p:pic>
        <p:nvPicPr>
          <p:cNvPr id="5126" name="Picture 6"/>
          <p:cNvPicPr>
            <a:picLocks noChangeAspect="1" noChangeArrowheads="1"/>
          </p:cNvPicPr>
          <p:nvPr/>
        </p:nvPicPr>
        <p:blipFill>
          <a:blip r:embed="rId4" cstate="print"/>
          <a:srcRect/>
          <a:stretch>
            <a:fillRect/>
          </a:stretch>
        </p:blipFill>
        <p:spPr bwMode="auto">
          <a:xfrm>
            <a:off x="6012440" y="1556792"/>
            <a:ext cx="2520000" cy="1890000"/>
          </a:xfrm>
          <a:prstGeom prst="rect">
            <a:avLst/>
          </a:prstGeom>
          <a:noFill/>
          <a:ln w="9525">
            <a:noFill/>
            <a:miter lim="800000"/>
            <a:headEnd/>
            <a:tailEnd/>
          </a:ln>
        </p:spPr>
      </p:pic>
      <p:pic>
        <p:nvPicPr>
          <p:cNvPr id="1026" name="Picture 2"/>
          <p:cNvPicPr>
            <a:picLocks noGrp="1" noChangeAspect="1" noChangeArrowheads="1"/>
          </p:cNvPicPr>
          <p:nvPr>
            <p:ph idx="1"/>
          </p:nvPr>
        </p:nvPicPr>
        <p:blipFill rotWithShape="1">
          <a:blip r:embed="rId5" cstate="print">
            <a:extLst>
              <a:ext uri="{28A0092B-C50C-407E-A947-70E740481C1C}">
                <a14:useLocalDpi xmlns:a14="http://schemas.microsoft.com/office/drawing/2010/main" val="0"/>
              </a:ext>
            </a:extLst>
          </a:blip>
          <a:srcRect l="16067" t="722" r="811" b="-722"/>
          <a:stretch/>
        </p:blipFill>
        <p:spPr bwMode="auto">
          <a:xfrm>
            <a:off x="555255" y="3861048"/>
            <a:ext cx="2792889" cy="189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20152" y="3859137"/>
            <a:ext cx="2520000" cy="189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12440" y="3859137"/>
            <a:ext cx="2520000" cy="189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t>I numeri</a:t>
            </a:r>
            <a:endParaRPr lang="it-IT" sz="3200" dirty="0"/>
          </a:p>
        </p:txBody>
      </p:sp>
      <p:sp>
        <p:nvSpPr>
          <p:cNvPr id="3" name="Segnaposto contenuto 2"/>
          <p:cNvSpPr>
            <a:spLocks noGrp="1"/>
          </p:cNvSpPr>
          <p:nvPr>
            <p:ph idx="1"/>
          </p:nvPr>
        </p:nvSpPr>
        <p:spPr>
          <a:xfrm>
            <a:off x="457200" y="1052736"/>
            <a:ext cx="8229600" cy="5400600"/>
          </a:xfrm>
        </p:spPr>
        <p:txBody>
          <a:bodyPr>
            <a:noAutofit/>
          </a:bodyPr>
          <a:lstStyle/>
          <a:p>
            <a:pPr marL="0" indent="0">
              <a:buNone/>
            </a:pPr>
            <a:r>
              <a:rPr lang="it-IT" sz="2000" b="1" dirty="0" smtClean="0"/>
              <a:t>Triennio 2016/2019</a:t>
            </a:r>
            <a:r>
              <a:rPr lang="it-IT" sz="2000" dirty="0" smtClean="0"/>
              <a:t>: </a:t>
            </a:r>
          </a:p>
          <a:p>
            <a:r>
              <a:rPr lang="it-IT" sz="2000" dirty="0" smtClean="0"/>
              <a:t>1500 allievi di tutte le classi prime e 4 classi seconde) – 150 allievi accompagnatori di classe 4^ e 5^</a:t>
            </a:r>
          </a:p>
          <a:p>
            <a:r>
              <a:rPr lang="it-IT" sz="2000" dirty="0" smtClean="0"/>
              <a:t>3 visite guidate in estate di studenti giapponesi (70 studenti) accompagnati da nostri 30 allievi  - 4^ visita prevista domenica 25.08.19 </a:t>
            </a:r>
          </a:p>
          <a:p>
            <a:r>
              <a:rPr lang="it-IT" sz="2000" dirty="0" smtClean="0"/>
              <a:t>30 allievi classe 5^ scuola primaria Vittorino da Feltre Treviso</a:t>
            </a:r>
          </a:p>
          <a:p>
            <a:pPr marL="0" indent="0">
              <a:buNone/>
            </a:pPr>
            <a:endParaRPr lang="it-IT" sz="2000" dirty="0"/>
          </a:p>
          <a:p>
            <a:pPr marL="0" indent="0">
              <a:buNone/>
            </a:pPr>
            <a:r>
              <a:rPr lang="it-IT" sz="2000" b="1" dirty="0" err="1" smtClean="0"/>
              <a:t>A.s.</a:t>
            </a:r>
            <a:r>
              <a:rPr lang="it-IT" sz="2000" b="1" dirty="0" smtClean="0"/>
              <a:t> 2018/19:</a:t>
            </a:r>
          </a:p>
          <a:p>
            <a:r>
              <a:rPr lang="it-IT" sz="2000" dirty="0" smtClean="0"/>
              <a:t>450 allievi classi prime – 50 accompagnatori</a:t>
            </a:r>
          </a:p>
          <a:p>
            <a:r>
              <a:rPr lang="it-IT" sz="2000" dirty="0" smtClean="0"/>
              <a:t>45 allievi di classe 4^ e 5^ scuole primarie IC 5 Treviso</a:t>
            </a:r>
          </a:p>
          <a:p>
            <a:r>
              <a:rPr lang="it-IT" sz="2000" dirty="0" smtClean="0"/>
              <a:t>Credenziale in distribuzione c/o Museo diocesano, San Nicolò, Centro Guide, maggiori hotel del territorio</a:t>
            </a:r>
          </a:p>
          <a:p>
            <a:pPr>
              <a:buNone/>
            </a:pPr>
            <a:endParaRPr lang="it-IT" sz="2000" dirty="0" smtClean="0"/>
          </a:p>
          <a:p>
            <a:r>
              <a:rPr lang="it-IT" sz="2000" dirty="0" smtClean="0"/>
              <a:t>Attività svolta con la collaborazione di Grazia Candido, ex allieva, ora laureata presso l’Università di Padova</a:t>
            </a:r>
            <a:endParaRPr lang="it-IT"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Prospettive </a:t>
            </a:r>
            <a:r>
              <a:rPr lang="it-IT" dirty="0" err="1" smtClean="0"/>
              <a:t>a.s.</a:t>
            </a:r>
            <a:r>
              <a:rPr lang="it-IT" dirty="0" smtClean="0"/>
              <a:t> 2019/20</a:t>
            </a:r>
            <a:br>
              <a:rPr lang="it-IT" dirty="0" smtClean="0"/>
            </a:br>
            <a:endParaRPr lang="it-IT" dirty="0"/>
          </a:p>
        </p:txBody>
      </p:sp>
      <p:sp>
        <p:nvSpPr>
          <p:cNvPr id="3" name="Segnaposto contenuto 2"/>
          <p:cNvSpPr>
            <a:spLocks noGrp="1"/>
          </p:cNvSpPr>
          <p:nvPr>
            <p:ph idx="1"/>
          </p:nvPr>
        </p:nvSpPr>
        <p:spPr/>
        <p:txBody>
          <a:bodyPr/>
          <a:lstStyle/>
          <a:p>
            <a:r>
              <a:rPr lang="it-IT" dirty="0" smtClean="0"/>
              <a:t>Proseguimento attività nell’ambito dell’accoglienza per le classi prime</a:t>
            </a:r>
          </a:p>
          <a:p>
            <a:r>
              <a:rPr lang="it-IT" dirty="0" smtClean="0"/>
              <a:t>Offerta visite guidate scuole primarie</a:t>
            </a:r>
          </a:p>
          <a:p>
            <a:r>
              <a:rPr lang="it-IT" dirty="0" smtClean="0"/>
              <a:t>Collegamento con attività ASL presso le sedi museali trevigiane</a:t>
            </a:r>
          </a:p>
          <a:p>
            <a:r>
              <a:rPr lang="it-IT" dirty="0" smtClean="0"/>
              <a:t>“Link” con il progetto “Treviso per mano” (prof. Roman)</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ffaela\Documents\mazzotti\2018-19\relazioni progetti\articolo grazia candido salamandra.jpg"/>
          <p:cNvPicPr>
            <a:picLocks noChangeAspect="1" noChangeArrowheads="1"/>
          </p:cNvPicPr>
          <p:nvPr/>
        </p:nvPicPr>
        <p:blipFill>
          <a:blip r:embed="rId2" cstate="print"/>
          <a:srcRect/>
          <a:stretch>
            <a:fillRect/>
          </a:stretch>
        </p:blipFill>
        <p:spPr bwMode="auto">
          <a:xfrm>
            <a:off x="1763688" y="0"/>
            <a:ext cx="5287495" cy="6858000"/>
          </a:xfrm>
          <a:prstGeom prst="rect">
            <a:avLst/>
          </a:prstGeom>
          <a:noFill/>
        </p:spPr>
      </p:pic>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794</TotalTime>
  <Words>340</Words>
  <Application>Microsoft Office PowerPoint</Application>
  <PresentationFormat>Presentazione su schermo (4:3)</PresentationFormat>
  <Paragraphs>58</Paragraphs>
  <Slides>8</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8</vt:i4>
      </vt:variant>
    </vt:vector>
  </HeadingPairs>
  <TitlesOfParts>
    <vt:vector size="11" baseType="lpstr">
      <vt:lpstr>Arial</vt:lpstr>
      <vt:lpstr>Calibri</vt:lpstr>
      <vt:lpstr>Tema di Office</vt:lpstr>
      <vt:lpstr>Il progetto</vt:lpstr>
      <vt:lpstr>Il progetto</vt:lpstr>
      <vt:lpstr> Scoprire le bellezze della città attraverso la conoscenza di un artista moderno nello stile e nell’interpretazione del suo tempo: Tomaso da Modena, il primo pittore a rappresentare un paio di occhiali.              La Credenziale è un documento di viaggio che accompagna il visitatore nelle 6 tappe dell’itinerario sul quale verrà apposto un timbro per ogni tappa che ne attesterà la visita. A percorso completato, verrà consegnato un ricordo di questa singolare esperienza. La credenziale è disponibile in italiano, inglese, francese, tedesco, spagnolo  La credenziale può essere acquistata (€ 5,00) presso:  Centro Guide e Servizi Turistici       Ufficio Informazioni Turistiche      Museo Diocesano     Seminario Vescovile    </vt:lpstr>
      <vt:lpstr>Presentazione standard di PowerPoint</vt:lpstr>
      <vt:lpstr> studenti in visita</vt:lpstr>
      <vt:lpstr>I numeri</vt:lpstr>
      <vt:lpstr>Prospettive a.s. 2019/20 </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 gli occhiali di Tomaso</dc:title>
  <dc:creator>raffaela</dc:creator>
  <cp:lastModifiedBy>Commissione</cp:lastModifiedBy>
  <cp:revision>55</cp:revision>
  <dcterms:created xsi:type="dcterms:W3CDTF">2016-04-23T12:30:02Z</dcterms:created>
  <dcterms:modified xsi:type="dcterms:W3CDTF">2019-07-09T12:31:03Z</dcterms:modified>
</cp:coreProperties>
</file>